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4" r:id="rId2"/>
    <p:sldId id="385" r:id="rId3"/>
    <p:sldId id="455" r:id="rId4"/>
    <p:sldId id="386" r:id="rId5"/>
    <p:sldId id="472" r:id="rId6"/>
    <p:sldId id="456" r:id="rId7"/>
    <p:sldId id="387" r:id="rId8"/>
    <p:sldId id="457" r:id="rId9"/>
    <p:sldId id="388" r:id="rId10"/>
    <p:sldId id="389" r:id="rId11"/>
    <p:sldId id="390" r:id="rId12"/>
    <p:sldId id="391" r:id="rId13"/>
    <p:sldId id="392" r:id="rId14"/>
    <p:sldId id="459" r:id="rId15"/>
    <p:sldId id="460" r:id="rId16"/>
    <p:sldId id="462" r:id="rId17"/>
    <p:sldId id="463" r:id="rId18"/>
    <p:sldId id="464" r:id="rId19"/>
    <p:sldId id="465" r:id="rId20"/>
    <p:sldId id="469" r:id="rId21"/>
    <p:sldId id="470" r:id="rId22"/>
    <p:sldId id="471" r:id="rId23"/>
    <p:sldId id="461" r:id="rId24"/>
    <p:sldId id="466" r:id="rId25"/>
    <p:sldId id="468" r:id="rId26"/>
    <p:sldId id="467" r:id="rId27"/>
    <p:sldId id="393" r:id="rId28"/>
    <p:sldId id="394" r:id="rId29"/>
    <p:sldId id="458" r:id="rId30"/>
    <p:sldId id="473" r:id="rId31"/>
    <p:sldId id="474" r:id="rId32"/>
    <p:sldId id="475" r:id="rId33"/>
    <p:sldId id="476" r:id="rId34"/>
    <p:sldId id="477" r:id="rId35"/>
    <p:sldId id="478" r:id="rId36"/>
    <p:sldId id="479" r:id="rId37"/>
    <p:sldId id="480" r:id="rId38"/>
    <p:sldId id="481" r:id="rId39"/>
    <p:sldId id="482" r:id="rId40"/>
    <p:sldId id="533" r:id="rId41"/>
    <p:sldId id="483" r:id="rId42"/>
    <p:sldId id="484" r:id="rId43"/>
    <p:sldId id="534" r:id="rId44"/>
    <p:sldId id="485" r:id="rId45"/>
    <p:sldId id="486" r:id="rId46"/>
    <p:sldId id="487" r:id="rId47"/>
    <p:sldId id="535" r:id="rId48"/>
    <p:sldId id="488" r:id="rId49"/>
    <p:sldId id="489" r:id="rId50"/>
    <p:sldId id="490" r:id="rId51"/>
    <p:sldId id="491" r:id="rId52"/>
    <p:sldId id="492" r:id="rId53"/>
    <p:sldId id="537" r:id="rId54"/>
    <p:sldId id="493" r:id="rId55"/>
    <p:sldId id="494" r:id="rId56"/>
    <p:sldId id="495" r:id="rId57"/>
    <p:sldId id="496" r:id="rId58"/>
    <p:sldId id="497" r:id="rId59"/>
    <p:sldId id="498" r:id="rId60"/>
    <p:sldId id="499" r:id="rId61"/>
    <p:sldId id="500" r:id="rId62"/>
    <p:sldId id="501" r:id="rId63"/>
    <p:sldId id="538" r:id="rId64"/>
    <p:sldId id="502" r:id="rId65"/>
    <p:sldId id="503" r:id="rId66"/>
    <p:sldId id="504" r:id="rId67"/>
    <p:sldId id="505" r:id="rId68"/>
    <p:sldId id="506" r:id="rId69"/>
    <p:sldId id="507" r:id="rId70"/>
    <p:sldId id="508" r:id="rId71"/>
    <p:sldId id="509" r:id="rId72"/>
    <p:sldId id="510" r:id="rId73"/>
    <p:sldId id="511" r:id="rId74"/>
    <p:sldId id="539" r:id="rId75"/>
    <p:sldId id="540" r:id="rId76"/>
    <p:sldId id="512" r:id="rId77"/>
    <p:sldId id="513" r:id="rId78"/>
    <p:sldId id="514" r:id="rId79"/>
    <p:sldId id="515" r:id="rId80"/>
    <p:sldId id="516" r:id="rId81"/>
    <p:sldId id="517" r:id="rId82"/>
    <p:sldId id="518" r:id="rId83"/>
    <p:sldId id="519" r:id="rId84"/>
    <p:sldId id="520" r:id="rId85"/>
    <p:sldId id="541" r:id="rId86"/>
    <p:sldId id="521" r:id="rId87"/>
    <p:sldId id="522" r:id="rId88"/>
    <p:sldId id="523" r:id="rId89"/>
    <p:sldId id="524" r:id="rId90"/>
    <p:sldId id="525" r:id="rId91"/>
    <p:sldId id="526" r:id="rId92"/>
    <p:sldId id="527" r:id="rId93"/>
    <p:sldId id="528" r:id="rId94"/>
    <p:sldId id="529" r:id="rId95"/>
    <p:sldId id="530" r:id="rId96"/>
    <p:sldId id="531" r:id="rId97"/>
    <p:sldId id="532" r:id="rId9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>
        <p:scale>
          <a:sx n="60" d="100"/>
          <a:sy n="60" d="100"/>
        </p:scale>
        <p:origin x="1470" y="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2020-03-28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2020-03-28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-6iYVr9AsGU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niezlasztuka.net/o-sztuce/edvard-munch-krzyk-obraz-sekrety-slynnego-dziela/" TargetMode="External"/><Relationship Id="rId2" Type="http://schemas.openxmlformats.org/officeDocument/2006/relationships/hyperlink" Target="https://www.youtube.com/watch?v=FRvxNDjs4p0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lHsrJJD1v4" TargetMode="External"/><Relationship Id="rId2" Type="http://schemas.openxmlformats.org/officeDocument/2006/relationships/hyperlink" Target="https://www.youtube.com/watch?v=dMRoTbW04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7zqrcPJ7cY&amp;t=62s" TargetMode="External"/><Relationship Id="rId5" Type="http://schemas.openxmlformats.org/officeDocument/2006/relationships/hyperlink" Target="https://www.youtube.com/watch?v=M7MSG4Q-4as" TargetMode="External"/><Relationship Id="rId4" Type="http://schemas.openxmlformats.org/officeDocument/2006/relationships/hyperlink" Target="https://www.youtube.com/watch?v=ispmPY0dIXo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852936"/>
            <a:ext cx="8229600" cy="1143000"/>
          </a:xfrm>
        </p:spPr>
        <p:txBody>
          <a:bodyPr/>
          <a:lstStyle/>
          <a:p>
            <a:r>
              <a:rPr lang="pl-PL" dirty="0"/>
              <a:t>XX WIEK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1905-1908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0342" y="1162625"/>
            <a:ext cx="8229600" cy="4525963"/>
          </a:xfrm>
        </p:spPr>
        <p:txBody>
          <a:bodyPr/>
          <a:lstStyle/>
          <a:p>
            <a:r>
              <a:rPr lang="pl-PL" dirty="0" smtClean="0"/>
              <a:t>Powstał jeszcze w </a:t>
            </a:r>
            <a:r>
              <a:rPr lang="pl-PL" dirty="0"/>
              <a:t>czasie secesji</a:t>
            </a:r>
          </a:p>
          <a:p>
            <a:r>
              <a:rPr lang="pl-PL" dirty="0"/>
              <a:t>Początek rewolucji w sztuce</a:t>
            </a:r>
          </a:p>
          <a:p>
            <a:r>
              <a:rPr lang="pl-PL" dirty="0"/>
              <a:t>FRANCJA</a:t>
            </a:r>
          </a:p>
          <a:p>
            <a:r>
              <a:rPr lang="pl-PL" dirty="0"/>
              <a:t>Nazwa od </a:t>
            </a:r>
            <a:r>
              <a:rPr lang="pl-PL" dirty="0" smtClean="0"/>
              <a:t>krytyka, który porównał styl do dzikich bestii: </a:t>
            </a:r>
            <a:r>
              <a:rPr lang="pl-PL" i="1" dirty="0"/>
              <a:t>les </a:t>
            </a:r>
            <a:r>
              <a:rPr lang="pl-PL" i="1" dirty="0" err="1"/>
              <a:t>Fauves</a:t>
            </a:r>
            <a:r>
              <a:rPr lang="pl-PL" i="1" dirty="0"/>
              <a:t> </a:t>
            </a:r>
            <a:r>
              <a:rPr lang="pl-PL" dirty="0"/>
              <a:t>– drapieżcy</a:t>
            </a:r>
          </a:p>
          <a:p>
            <a:endParaRPr lang="pl-PL" dirty="0"/>
          </a:p>
        </p:txBody>
      </p:sp>
      <p:pic>
        <p:nvPicPr>
          <p:cNvPr id="163842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149080"/>
            <a:ext cx="2880320" cy="3010093"/>
          </a:xfrm>
          <a:prstGeom prst="rect">
            <a:avLst/>
          </a:prstGeom>
          <a:noFill/>
        </p:spPr>
      </p:pic>
      <p:pic>
        <p:nvPicPr>
          <p:cNvPr id="163846" name="Picture 6" descr="Znalezione obrazy dla zapytania fowiz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005064"/>
            <a:ext cx="2829162" cy="35661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4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48464" cy="705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Cechy: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Jaskrawe, płaskie plamy barwne</a:t>
            </a:r>
          </a:p>
          <a:p>
            <a:r>
              <a:rPr lang="pl-PL" dirty="0"/>
              <a:t>Linia o niespokojnym brzegu</a:t>
            </a:r>
          </a:p>
          <a:p>
            <a:r>
              <a:rPr lang="pl-PL" dirty="0"/>
              <a:t>Kontrasty, ODREALNIENIE</a:t>
            </a:r>
          </a:p>
          <a:p>
            <a:r>
              <a:rPr lang="pl-PL" dirty="0"/>
              <a:t>Uproszczenie- skrajna synteza</a:t>
            </a:r>
          </a:p>
          <a:p>
            <a:r>
              <a:rPr lang="pl-PL" dirty="0"/>
              <a:t>Barwa określa emocje</a:t>
            </a:r>
          </a:p>
          <a:p>
            <a:r>
              <a:rPr lang="pl-PL" dirty="0"/>
              <a:t>Żywiołowość, gwałtowność, siła przekazu</a:t>
            </a:r>
          </a:p>
          <a:p>
            <a:r>
              <a:rPr lang="pl-PL" dirty="0"/>
              <a:t>Przewaga instynktu</a:t>
            </a:r>
          </a:p>
          <a:p>
            <a:r>
              <a:rPr lang="pl-PL" dirty="0"/>
              <a:t>Spontaniczność, lecz uporządkowana</a:t>
            </a:r>
          </a:p>
          <a:p>
            <a:r>
              <a:rPr lang="pl-PL" dirty="0"/>
              <a:t>Radość życia</a:t>
            </a:r>
          </a:p>
          <a:p>
            <a:r>
              <a:rPr lang="pl-PL" dirty="0"/>
              <a:t>Rezygnacja z iluzji przestrzeni</a:t>
            </a:r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76664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INSPIRACJE:</a:t>
            </a:r>
            <a:br>
              <a:rPr lang="pl-PL" dirty="0"/>
            </a:br>
            <a:r>
              <a:rPr lang="pl-PL" dirty="0"/>
              <a:t>sztuka ludowa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sztuka murzyńska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szt. Ludów prymitywnych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+ duża rola rysunku, rola LINII, która konstruuje kompozycję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u="sng" dirty="0"/>
              <a:t>Henri Matisse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1869-1954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Najsłynniejszy fowista</a:t>
            </a:r>
          </a:p>
          <a:p>
            <a:r>
              <a:rPr lang="pl-PL" dirty="0"/>
              <a:t>Ulegał różnym wpływom – od </a:t>
            </a:r>
            <a:br>
              <a:rPr lang="pl-PL" dirty="0"/>
            </a:br>
            <a:r>
              <a:rPr lang="pl-PL" dirty="0"/>
              <a:t>postimpresjonistów po kubistów</a:t>
            </a:r>
          </a:p>
          <a:p>
            <a:r>
              <a:rPr lang="pl-PL" dirty="0"/>
              <a:t>Malarstwo sztalugowe, ścienne, ceramika, rzeźba, grafika, wycinanka, dekoracje, kostiumy….</a:t>
            </a:r>
          </a:p>
          <a:p>
            <a:r>
              <a:rPr lang="pl-PL" dirty="0"/>
              <a:t>Świadomy, </a:t>
            </a:r>
            <a:r>
              <a:rPr lang="pl-PL" dirty="0" smtClean="0"/>
              <a:t>wykształcony</a:t>
            </a:r>
          </a:p>
          <a:p>
            <a:endParaRPr lang="pl-PL" dirty="0"/>
          </a:p>
          <a:p>
            <a:r>
              <a:rPr lang="pl-PL" dirty="0" smtClean="0"/>
              <a:t>Życiorys dla chętnych: </a:t>
            </a:r>
            <a:r>
              <a:rPr lang="pl-PL" dirty="0">
                <a:hlinkClick r:id="rId2"/>
              </a:rPr>
              <a:t>https://www.youtube.com/watch?v=-</a:t>
            </a:r>
            <a:r>
              <a:rPr lang="pl-PL" dirty="0" smtClean="0">
                <a:hlinkClick r:id="rId2"/>
              </a:rPr>
              <a:t>6iYVr9AsGU</a:t>
            </a:r>
            <a:endParaRPr lang="pl-PL" dirty="0"/>
          </a:p>
          <a:p>
            <a:endParaRPr lang="pl-PL" dirty="0"/>
          </a:p>
        </p:txBody>
      </p:sp>
      <p:pic>
        <p:nvPicPr>
          <p:cNvPr id="218114" name="Picture 2" descr="Ilustrac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76672"/>
            <a:ext cx="1743075" cy="227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Przepych, spokój i rozkosz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0162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128792" cy="5851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Radość życia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1186" name="Picture 2" descr="Znalezione obrazy dla zapytania przepych spokÃ³j i rozkos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35046"/>
            <a:ext cx="7344816" cy="56229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Taniec</a:t>
            </a:r>
            <a:r>
              <a:rPr lang="pl-PL" dirty="0"/>
              <a:t>, 1910, Ermitaż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2210" name="Picture 2" descr="Znalezione obrazy dla zapytania przepych spokÃ³j i rozkos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352928" cy="5530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Muzyka 1910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3234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6984776" cy="4834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Portret żony</a:t>
            </a:r>
            <a:r>
              <a:rPr lang="pl-PL" dirty="0"/>
              <a:t>, 1902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4258" name="Picture 2" descr="Znalezione obrazy dla zapytania przepych spokÃ³j i rozkos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268759"/>
            <a:ext cx="4752528" cy="5825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POCZĄTKOWO DOMINUJE SECESJA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Przypominam, że XIX </a:t>
            </a:r>
            <a:r>
              <a:rPr lang="pl-PL" dirty="0"/>
              <a:t>– </a:t>
            </a:r>
            <a:r>
              <a:rPr lang="pl-PL" dirty="0" smtClean="0"/>
              <a:t>miał dwa </a:t>
            </a:r>
            <a:r>
              <a:rPr lang="pl-PL" dirty="0"/>
              <a:t>tory:</a:t>
            </a:r>
            <a:br>
              <a:rPr lang="pl-PL" dirty="0"/>
            </a:br>
            <a:r>
              <a:rPr lang="pl-PL" dirty="0" smtClean="0"/>
              <a:t>-popieranie </a:t>
            </a:r>
            <a:r>
              <a:rPr lang="pl-PL" dirty="0"/>
              <a:t>akademików</a:t>
            </a:r>
            <a:br>
              <a:rPr lang="pl-PL" dirty="0"/>
            </a:br>
            <a:r>
              <a:rPr lang="pl-PL" dirty="0" smtClean="0"/>
              <a:t>lub</a:t>
            </a:r>
            <a:br>
              <a:rPr lang="pl-PL" dirty="0" smtClean="0"/>
            </a:br>
            <a:r>
              <a:rPr lang="pl-PL" dirty="0" smtClean="0"/>
              <a:t>-awangarda (realizm, impresjonizm, </a:t>
            </a:r>
            <a:r>
              <a:rPr lang="pl-PL" dirty="0" err="1" smtClean="0"/>
              <a:t>symbolisci</a:t>
            </a:r>
            <a:r>
              <a:rPr lang="pl-PL" dirty="0" smtClean="0"/>
              <a:t>…)</a:t>
            </a:r>
            <a:endParaRPr lang="pl-PL" dirty="0"/>
          </a:p>
          <a:p>
            <a:endParaRPr lang="pl-PL" dirty="0"/>
          </a:p>
          <a:p>
            <a:r>
              <a:rPr lang="pl-PL" dirty="0" smtClean="0"/>
              <a:t>W XX w. – mamy dwie postawy: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-hołd </a:t>
            </a:r>
            <a:r>
              <a:rPr lang="pl-PL" dirty="0"/>
              <a:t>sztuce XIX w</a:t>
            </a:r>
            <a:br>
              <a:rPr lang="pl-PL" dirty="0"/>
            </a:br>
            <a:r>
              <a:rPr lang="pl-PL" dirty="0" smtClean="0"/>
              <a:t>-awangarda </a:t>
            </a:r>
            <a:r>
              <a:rPr lang="pl-PL" dirty="0"/>
              <a:t>(przeciwstawienie się secesji)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Czerwony pokój 1908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8354" name="Picture 2" descr="Znalezione obrazy dla zapytania fowiz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1899"/>
            <a:ext cx="7050734" cy="5767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9378" name="Picture 2" descr="Znalezione obrazy dla zapytania matis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0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Lekcja muzyki</a:t>
            </a:r>
            <a:r>
              <a:rPr lang="pl-PL" dirty="0"/>
              <a:t>, 1917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30402" name="Picture 2" descr="Znalezione obrazy dla zapytania matisse muzy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3" y="1364580"/>
            <a:ext cx="5256584" cy="54934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PODSUMOWANIE ŻYCIA – kaplica Dominikanek w </a:t>
            </a:r>
            <a:r>
              <a:rPr lang="pl-PL" dirty="0" err="1"/>
              <a:t>Vence</a:t>
            </a:r>
            <a:r>
              <a:rPr lang="pl-PL" dirty="0"/>
              <a:t> 1951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9138" name="Picture 2" descr="Znalezione obrazy dla zapytania matisse kaplica dominikanek w ve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4866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Andre </a:t>
            </a:r>
            <a:r>
              <a:rPr lang="pl-PL" dirty="0" err="1"/>
              <a:t>Derain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282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3451"/>
            <a:ext cx="7416824" cy="49445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r>
              <a:rPr lang="pl-PL" dirty="0"/>
              <a:t>Most w Londynie</a:t>
            </a:r>
          </a:p>
        </p:txBody>
      </p:sp>
      <p:pic>
        <p:nvPicPr>
          <p:cNvPr id="227330" name="Picture 2" descr="Znalezione obrazy dla zapytania der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945306"/>
            <a:ext cx="7312316" cy="5912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Most Westminsterski, 1906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6306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060898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Maurice Vlaminck 1876-1958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Samouk, </a:t>
            </a:r>
            <a:r>
              <a:rPr lang="pl-PL" dirty="0" err="1"/>
              <a:t>insp</a:t>
            </a:r>
            <a:r>
              <a:rPr lang="pl-PL" dirty="0"/>
              <a:t>. Van Goghem</a:t>
            </a:r>
          </a:p>
          <a:p>
            <a:pPr>
              <a:buNone/>
            </a:pPr>
            <a:r>
              <a:rPr lang="pl-PL" i="1" dirty="0"/>
              <a:t>Holowniki na Sekwanie, 1905</a:t>
            </a:r>
          </a:p>
        </p:txBody>
      </p:sp>
      <p:pic>
        <p:nvPicPr>
          <p:cNvPr id="159746" name="Picture 2" descr="Znalezione obrazy dla zapytania vlaminck holown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876550"/>
            <a:ext cx="5067300" cy="3981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4525963"/>
          </a:xfrm>
        </p:spPr>
        <p:txBody>
          <a:bodyPr/>
          <a:lstStyle/>
          <a:p>
            <a:r>
              <a:rPr lang="pl-PL" dirty="0"/>
              <a:t>Czerwone drzewa, 1906</a:t>
            </a:r>
          </a:p>
        </p:txBody>
      </p:sp>
      <p:pic>
        <p:nvPicPr>
          <p:cNvPr id="158722" name="Picture 2" descr="Znalezione obrazy dla zapytania czerwone drzewa vlamin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59"/>
            <a:ext cx="6768752" cy="5584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Raoul</a:t>
            </a:r>
            <a:r>
              <a:rPr lang="pl-PL" dirty="0"/>
              <a:t> </a:t>
            </a:r>
            <a:r>
              <a:rPr lang="pl-PL" dirty="0" err="1"/>
              <a:t>Dufy</a:t>
            </a:r>
            <a:r>
              <a:rPr lang="pl-PL" dirty="0"/>
              <a:t> 1877-1953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772816"/>
            <a:ext cx="8229600" cy="4525963"/>
          </a:xfrm>
        </p:spPr>
        <p:txBody>
          <a:bodyPr/>
          <a:lstStyle/>
          <a:p>
            <a:r>
              <a:rPr lang="pl-PL" dirty="0" err="1"/>
              <a:t>Regata</a:t>
            </a:r>
            <a:r>
              <a:rPr lang="pl-PL" dirty="0"/>
              <a:t> 1908</a:t>
            </a:r>
          </a:p>
        </p:txBody>
      </p:sp>
      <p:pic>
        <p:nvPicPr>
          <p:cNvPr id="217090" name="Picture 2" descr="Znalezione obrazy dla zapytania raoul duf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931141"/>
            <a:ext cx="6035402" cy="4926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 XX w. -mnóstwo kierunków, często w tym samym czasie, na różnych terenach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4020" name="Picture 4" descr="https://scontent-frx5-1.xx.fbcdn.net/v/t34.0-12/30118859_1907550429314836_1388608767_n.jpg?_nc_cat=0&amp;oh=a1583939958fd84be556ea8a0b10c91b&amp;oe=5ACECE1A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987" t="17137" r="6027" b="12514"/>
          <a:stretch>
            <a:fillRect/>
          </a:stretch>
        </p:blipFill>
        <p:spPr bwMode="auto">
          <a:xfrm>
            <a:off x="30052" y="1700808"/>
            <a:ext cx="8831178" cy="5236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996952"/>
            <a:ext cx="8229600" cy="1143000"/>
          </a:xfrm>
        </p:spPr>
        <p:txBody>
          <a:bodyPr/>
          <a:lstStyle/>
          <a:p>
            <a:r>
              <a:rPr lang="pl-PL" dirty="0"/>
              <a:t>EKSPRESJONIZM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30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„ekspresyjny” – duża siła działania, wyrazista forma</a:t>
            </a:r>
          </a:p>
          <a:p>
            <a:endParaRPr lang="pl-PL" dirty="0"/>
          </a:p>
          <a:p>
            <a:r>
              <a:rPr lang="pl-PL" dirty="0" smtClean="0"/>
              <a:t>Pamiętajcie, że ekspresyjne </a:t>
            </a:r>
            <a:r>
              <a:rPr lang="pl-PL" dirty="0"/>
              <a:t>może być dzieło z każdej </a:t>
            </a:r>
            <a:r>
              <a:rPr lang="pl-PL" dirty="0" smtClean="0"/>
              <a:t>epoki.  </a:t>
            </a:r>
          </a:p>
          <a:p>
            <a:pPr marL="0" indent="0">
              <a:buNone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„</a:t>
            </a:r>
            <a:r>
              <a:rPr lang="pl-PL" b="1" dirty="0" smtClean="0"/>
              <a:t>ekspresjonistyczne”</a:t>
            </a:r>
            <a:r>
              <a:rPr lang="pl-PL" dirty="0" smtClean="0"/>
              <a:t> – znaczy dzieło z XX wiecznego nurtu Ekspresjonizmu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68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PROTOEKSPRESJONIZM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(czyli prąd, który poprzedził i zapowiedział wiele cech ekspresjonizmu)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3356992"/>
            <a:ext cx="8229600" cy="4525963"/>
          </a:xfrm>
        </p:spPr>
        <p:txBody>
          <a:bodyPr/>
          <a:lstStyle/>
          <a:p>
            <a:r>
              <a:rPr lang="pl-PL" dirty="0" smtClean="0"/>
              <a:t>Van </a:t>
            </a:r>
            <a:r>
              <a:rPr lang="pl-PL" dirty="0"/>
              <a:t>Gogh, </a:t>
            </a:r>
            <a:r>
              <a:rPr lang="pl-PL" dirty="0" err="1"/>
              <a:t>Odilon</a:t>
            </a:r>
            <a:r>
              <a:rPr lang="pl-PL" dirty="0"/>
              <a:t> </a:t>
            </a:r>
            <a:r>
              <a:rPr lang="pl-PL" dirty="0" err="1"/>
              <a:t>Redon</a:t>
            </a:r>
            <a:r>
              <a:rPr lang="pl-PL" dirty="0"/>
              <a:t>, </a:t>
            </a:r>
            <a:r>
              <a:rPr lang="pl-PL" dirty="0" smtClean="0"/>
              <a:t>Toulouse-Lautrec – uważa się, że ich </a:t>
            </a:r>
            <a:r>
              <a:rPr lang="pl-PL" dirty="0"/>
              <a:t> </a:t>
            </a:r>
            <a:r>
              <a:rPr lang="pl-PL" dirty="0" smtClean="0"/>
              <a:t>za ojców, prekursorów ekspresjonizmu</a:t>
            </a:r>
            <a:r>
              <a:rPr lang="pl-PL" dirty="0" smtClean="0"/>
              <a:t> </a:t>
            </a:r>
            <a:br>
              <a:rPr lang="pl-PL" dirty="0" smtClean="0"/>
            </a:br>
            <a:endParaRPr lang="pl-PL" dirty="0"/>
          </a:p>
          <a:p>
            <a:r>
              <a:rPr lang="pl-PL" dirty="0"/>
              <a:t>JAMES ENSOR, EDVARD MUNCH</a:t>
            </a:r>
          </a:p>
        </p:txBody>
      </p:sp>
    </p:spTree>
    <p:extLst>
      <p:ext uri="{BB962C8B-B14F-4D97-AF65-F5344CB8AC3E}">
        <p14:creationId xmlns:p14="http://schemas.microsoft.com/office/powerpoint/2010/main" val="216525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James </a:t>
            </a:r>
            <a:r>
              <a:rPr lang="pl-PL" dirty="0" err="1"/>
              <a:t>Ensor</a:t>
            </a:r>
            <a:r>
              <a:rPr lang="pl-PL" dirty="0"/>
              <a:t> (1860-1949)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Z Belgii</a:t>
            </a:r>
          </a:p>
          <a:p>
            <a:pPr>
              <a:buNone/>
            </a:pPr>
            <a:r>
              <a:rPr lang="pl-PL" dirty="0"/>
              <a:t>Symbolizm i ekspresjonizm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Pejzaże</a:t>
            </a:r>
            <a:r>
              <a:rPr lang="pl-PL" dirty="0"/>
              <a:t>, martwe natury</a:t>
            </a:r>
            <a:br>
              <a:rPr lang="pl-PL" dirty="0"/>
            </a:br>
            <a:r>
              <a:rPr lang="pl-PL" dirty="0" smtClean="0"/>
              <a:t>! groteska</a:t>
            </a:r>
            <a:r>
              <a:rPr lang="pl-PL" dirty="0"/>
              <a:t>, deformacja</a:t>
            </a:r>
            <a:br>
              <a:rPr lang="pl-PL" dirty="0"/>
            </a:br>
            <a:r>
              <a:rPr lang="pl-PL" dirty="0" smtClean="0"/>
              <a:t>! dysonanse </a:t>
            </a:r>
            <a:r>
              <a:rPr lang="pl-PL" dirty="0"/>
              <a:t>barw i kształtów</a:t>
            </a:r>
            <a:br>
              <a:rPr lang="pl-PL" dirty="0"/>
            </a:br>
            <a:r>
              <a:rPr lang="pl-PL" dirty="0" smtClean="0"/>
              <a:t>! ludzie-maski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! szyderstwo </a:t>
            </a:r>
            <a:r>
              <a:rPr lang="pl-PL" dirty="0"/>
              <a:t>życia</a:t>
            </a:r>
          </a:p>
        </p:txBody>
      </p:sp>
      <p:pic>
        <p:nvPicPr>
          <p:cNvPr id="154626" name="Picture 2" descr="https://upload.wikimedia.org/wikipedia/commons/thumb/d/de/Willy_Bosschem_-_James_Ensor_-_Zonnegod.JPG/220px-Willy_Bosschem_-_James_Ensor_-_Zonneg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700808"/>
            <a:ext cx="2555123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14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/>
              <a:t>Wjazd Chrystusa do Brukseli</a:t>
            </a:r>
            <a:r>
              <a:rPr lang="pl-PL" dirty="0"/>
              <a:t> (1888)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02" name="Picture 2" descr="Znalezione obrazy dla zapytania Wjazd Chrystusa do Brukseli (1888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303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56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Intryga, 1890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2578" name="Picture 2" descr="Znalezione obrazy dla zapytania Wjazd Chrystusa do Brukseli (1888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59"/>
            <a:ext cx="9144000" cy="5254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2080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Szkielety wyszarpujące sobie solonego śledzia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1554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37843"/>
            <a:ext cx="6994748" cy="5120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8617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Malujący szkielet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0530" name="Picture 2" descr="Znalezione obrazy dla zapytania ensor szkiele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340768"/>
            <a:ext cx="3888432" cy="54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9565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Edvard Munch (1863-1944)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256584"/>
          </a:xfrm>
        </p:spPr>
        <p:txBody>
          <a:bodyPr>
            <a:normAutofit lnSpcReduction="10000"/>
          </a:bodyPr>
          <a:lstStyle/>
          <a:p>
            <a:r>
              <a:rPr lang="pl-PL" dirty="0"/>
              <a:t>Z Norwegii</a:t>
            </a:r>
          </a:p>
          <a:p>
            <a:r>
              <a:rPr lang="pl-PL" dirty="0"/>
              <a:t>Studia w Oslo</a:t>
            </a:r>
          </a:p>
          <a:p>
            <a:r>
              <a:rPr lang="pl-PL" dirty="0"/>
              <a:t>Pobyt w Paryżu i Berlinie</a:t>
            </a:r>
          </a:p>
          <a:p>
            <a:r>
              <a:rPr lang="pl-PL" dirty="0"/>
              <a:t>Cyganeria artystyczna</a:t>
            </a:r>
          </a:p>
          <a:p>
            <a:r>
              <a:rPr lang="pl-PL" dirty="0"/>
              <a:t>Głośna wystawa w Berlinie</a:t>
            </a:r>
          </a:p>
          <a:p>
            <a:r>
              <a:rPr lang="pl-PL" dirty="0"/>
              <a:t>Spójna twórczość:</a:t>
            </a:r>
            <a:br>
              <a:rPr lang="pl-PL" dirty="0"/>
            </a:br>
            <a:r>
              <a:rPr lang="pl-PL" dirty="0"/>
              <a:t>miękkie, syntetyczne plamy, faliste i grube</a:t>
            </a:r>
            <a:br>
              <a:rPr lang="pl-PL" dirty="0"/>
            </a:br>
            <a:r>
              <a:rPr lang="pl-PL" dirty="0"/>
              <a:t>linie, głębia sugerowana barwą, a nie perspektywą. </a:t>
            </a:r>
          </a:p>
          <a:p>
            <a:r>
              <a:rPr lang="pl-PL" dirty="0"/>
              <a:t>Temat: ból, samotność, życie, miłość, śmierć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149506" name="Picture 2" descr="Ilustrac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124744"/>
            <a:ext cx="2304256" cy="3059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69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Sytuacja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0768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Destabilizacja, lęki</a:t>
            </a:r>
          </a:p>
          <a:p>
            <a:r>
              <a:rPr lang="pl-PL" dirty="0"/>
              <a:t>Wojny światowe, rewolucje, dyktatury</a:t>
            </a:r>
          </a:p>
          <a:p>
            <a:r>
              <a:rPr lang="pl-PL" dirty="0"/>
              <a:t>Bunt przeciw porządkowi społecznemu</a:t>
            </a:r>
          </a:p>
          <a:p>
            <a:r>
              <a:rPr lang="pl-PL" dirty="0"/>
              <a:t>Komunizm</a:t>
            </a:r>
          </a:p>
          <a:p>
            <a:r>
              <a:rPr lang="pl-PL" dirty="0"/>
              <a:t>Zwątpienie w wartości, poczucie absurdu</a:t>
            </a:r>
          </a:p>
          <a:p>
            <a:r>
              <a:rPr lang="pl-PL" dirty="0"/>
              <a:t>Kilkadziesiąt milionów ludzi ginie…</a:t>
            </a:r>
          </a:p>
          <a:p>
            <a:r>
              <a:rPr lang="pl-PL" dirty="0"/>
              <a:t>Straty moralne. Walka ideologiczna</a:t>
            </a:r>
          </a:p>
          <a:p>
            <a:r>
              <a:rPr lang="pl-PL" dirty="0"/>
              <a:t>Konflikty</a:t>
            </a:r>
          </a:p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/>
              <a:t>SZTUKA ODBIJA TE NASTROJE</a:t>
            </a:r>
          </a:p>
        </p:txBody>
      </p:sp>
      <p:pic>
        <p:nvPicPr>
          <p:cNvPr id="166914" name="Picture 2" descr="Znalezione obrazy dla zapytania wojna swiato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8665" y="3024364"/>
            <a:ext cx="3210669" cy="3833636"/>
          </a:xfrm>
          <a:prstGeom prst="rect">
            <a:avLst/>
          </a:prstGeom>
          <a:noFill/>
        </p:spPr>
      </p:pic>
      <p:pic>
        <p:nvPicPr>
          <p:cNvPr id="166916" name="Picture 4" descr="Znalezione obrazy dla zapytania wojna swiato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524328" y="-976370"/>
            <a:ext cx="3312368" cy="39550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Cykl </a:t>
            </a:r>
            <a:r>
              <a:rPr lang="pl-PL" b="1" dirty="0"/>
              <a:t>Fryz </a:t>
            </a:r>
            <a:r>
              <a:rPr lang="pl-PL" b="1" dirty="0" smtClean="0"/>
              <a:t>życia</a:t>
            </a:r>
            <a:r>
              <a:rPr lang="pl-PL" dirty="0" smtClean="0"/>
              <a:t>: dzieła takie jak:</a:t>
            </a:r>
            <a:r>
              <a:rPr lang="pl-PL" dirty="0"/>
              <a:t/>
            </a:r>
            <a:br>
              <a:rPr lang="pl-PL" dirty="0"/>
            </a:br>
            <a:r>
              <a:rPr lang="pl-PL" i="1" dirty="0"/>
              <a:t>Zazdrość, Wampir, </a:t>
            </a:r>
            <a:br>
              <a:rPr lang="pl-PL" i="1" dirty="0"/>
            </a:br>
            <a:r>
              <a:rPr lang="pl-PL" i="1" dirty="0"/>
              <a:t>Pocałunek, </a:t>
            </a:r>
            <a:br>
              <a:rPr lang="pl-PL" i="1" dirty="0"/>
            </a:br>
            <a:r>
              <a:rPr lang="pl-PL" i="1" dirty="0" smtClean="0"/>
              <a:t>Madonna, KRZYK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254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Madonna</a:t>
            </a:r>
            <a:r>
              <a:rPr lang="pl-PL" dirty="0"/>
              <a:t>, </a:t>
            </a:r>
            <a:br>
              <a:rPr lang="pl-PL" dirty="0"/>
            </a:br>
            <a:r>
              <a:rPr lang="pl-PL" dirty="0"/>
              <a:t>1894-1895</a:t>
            </a:r>
          </a:p>
        </p:txBody>
      </p:sp>
      <p:pic>
        <p:nvPicPr>
          <p:cNvPr id="231426" name="Picture 2" descr="https://upload.wikimedia.org/wikipedia/commons/thumb/a/ae/Edvard_Munch_-_Madonna_%281894-1895%29.jpg/220px-Edvard_Munch_-_Madonna_%281894-1895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296" y="0"/>
            <a:ext cx="5072704" cy="6525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499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980728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i="1" dirty="0"/>
              <a:t>Krzyk</a:t>
            </a:r>
            <a:r>
              <a:rPr lang="pl-PL" dirty="0"/>
              <a:t>, 1893</a:t>
            </a:r>
            <a:br>
              <a:rPr lang="pl-PL" dirty="0"/>
            </a:br>
            <a:r>
              <a:rPr lang="pl-PL" dirty="0"/>
              <a:t>National </a:t>
            </a:r>
            <a:r>
              <a:rPr lang="pl-PL" dirty="0" err="1"/>
              <a:t>Gallery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Oslo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636912"/>
            <a:ext cx="8229600" cy="4525963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48482" name="Picture 2" descr="https://upload.wikimedia.org/wikipedia/commons/thumb/f/f4/The_Scream.jpg/800px-The_Scre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-54422"/>
            <a:ext cx="5328592" cy="6795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219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dirty="0"/>
              <a:t>Krótki film </a:t>
            </a:r>
            <a:br>
              <a:rPr lang="pl-PL" sz="2400" dirty="0"/>
            </a:br>
            <a:r>
              <a:rPr lang="pl-PL" sz="2400" dirty="0"/>
              <a:t>po </a:t>
            </a:r>
            <a:r>
              <a:rPr lang="pl-PL" sz="2400" dirty="0" smtClean="0"/>
              <a:t>angielsku o obrazie: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>
                <a:hlinkClick r:id="rId2"/>
              </a:rPr>
              <a:t>https://www.youtube.com/watch?v=FRvxNDjs4p0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Bardzo dobry artykuł o tym niezwykle słynnym dziele: 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 smtClean="0">
                <a:hlinkClick r:id="rId3"/>
              </a:rPr>
              <a:t>https</a:t>
            </a:r>
            <a:r>
              <a:rPr lang="pl-PL" dirty="0">
                <a:hlinkClick r:id="rId3"/>
              </a:rPr>
              <a:t>://niezlasztuka.net/o-sztuce/edvard-munch-krzyk-obraz-sekrety-slynnego-dziela/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301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/>
              <a:t>Taniec życia</a:t>
            </a:r>
            <a:r>
              <a:rPr lang="pl-PL" dirty="0"/>
              <a:t> | 1899-1900,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7458" name="Picture 2" descr="Znalezione obrazy dla zapytania taniec zycia mun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63676"/>
            <a:ext cx="8460432" cy="5494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7854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Wieczór na ulicy Karla Johana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245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4675"/>
            <a:ext cx="7770440" cy="5303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2993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Golgota 1900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6434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064896" cy="5304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826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Jego twórczość jest spójna – miękkie wyraziście zarysowane, syntetyczne plamy barwne, faliste linie, deformacje, głębia sugerowana.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Tematyka: życie, śmierć przeżywane w bólu, osamotnieniu.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Ogromny wpływ na ekspresjonizm! (siła, mistycyzm)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711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/>
          <a:lstStyle/>
          <a:p>
            <a:r>
              <a:rPr lang="pl-PL" dirty="0"/>
              <a:t>Ekspresjonizm </a:t>
            </a:r>
            <a:r>
              <a:rPr lang="pl-PL" b="1" dirty="0"/>
              <a:t>w Niemczech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422108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837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Drezno, Berlin i </a:t>
            </a:r>
            <a:r>
              <a:rPr lang="pl-PL" dirty="0" smtClean="0"/>
              <a:t>Monachium - ośrodki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Objął w</a:t>
            </a:r>
            <a:r>
              <a:rPr lang="pl-PL" dirty="0" smtClean="0"/>
              <a:t>szystkie </a:t>
            </a:r>
            <a:r>
              <a:rPr lang="pl-PL" dirty="0"/>
              <a:t>dziedziny sztuki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b="1" dirty="0" smtClean="0"/>
              <a:t>Powstały 3 ważne ugrupowania:</a:t>
            </a:r>
            <a:endParaRPr lang="pl-PL" b="1" dirty="0"/>
          </a:p>
          <a:p>
            <a:r>
              <a:rPr lang="pl-PL" dirty="0" err="1"/>
              <a:t>Die</a:t>
            </a:r>
            <a:r>
              <a:rPr lang="pl-PL" dirty="0"/>
              <a:t> </a:t>
            </a:r>
            <a:r>
              <a:rPr lang="pl-PL" dirty="0" err="1"/>
              <a:t>Brucke</a:t>
            </a:r>
            <a:endParaRPr lang="pl-PL" dirty="0"/>
          </a:p>
          <a:p>
            <a:r>
              <a:rPr lang="pl-PL" dirty="0"/>
              <a:t>Der </a:t>
            </a:r>
            <a:r>
              <a:rPr lang="pl-PL" dirty="0" err="1"/>
              <a:t>Sturm</a:t>
            </a:r>
            <a:endParaRPr lang="pl-PL" dirty="0"/>
          </a:p>
          <a:p>
            <a:r>
              <a:rPr lang="pl-PL" dirty="0"/>
              <a:t>Der </a:t>
            </a:r>
            <a:r>
              <a:rPr lang="pl-PL" dirty="0" err="1"/>
              <a:t>Blaue</a:t>
            </a:r>
            <a:r>
              <a:rPr lang="pl-PL" dirty="0"/>
              <a:t> Reiter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65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288032"/>
          </a:xfrm>
        </p:spPr>
        <p:txBody>
          <a:bodyPr>
            <a:normAutofit fontScale="90000"/>
          </a:bodyPr>
          <a:lstStyle/>
          <a:p>
            <a:r>
              <a:rPr lang="pl-PL" sz="2700" dirty="0">
                <a:hlinkClick r:id="rId2"/>
              </a:rPr>
              <a:t>https://</a:t>
            </a:r>
            <a:r>
              <a:rPr lang="pl-PL" sz="2700" dirty="0" smtClean="0">
                <a:hlinkClick r:id="rId2"/>
              </a:rPr>
              <a:t>www.youtube.com/watch?v=dMRoTbW04as</a:t>
            </a:r>
            <a:r>
              <a:rPr lang="pl-PL" sz="2700" dirty="0" smtClean="0"/>
              <a:t>    </a:t>
            </a:r>
            <a:r>
              <a:rPr lang="pl-PL" sz="2700" dirty="0"/>
              <a:t>Matura to bzdura z powtórką z historii XX w.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762363"/>
            <a:ext cx="8229600" cy="604867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 smtClean="0"/>
              <a:t>Dla tych, którzy potrzebują powtórki z dziejów, a ciężko przychodzi czytanie książki do historii </a:t>
            </a:r>
            <a:r>
              <a:rPr lang="pl-PL" b="1" dirty="0" smtClean="0">
                <a:sym typeface="Wingdings" panose="05000000000000000000" pitchFamily="2" charset="2"/>
              </a:rPr>
              <a:t> </a:t>
            </a:r>
            <a:r>
              <a:rPr lang="pl-PL" b="1" dirty="0" smtClean="0"/>
              <a:t>:</a:t>
            </a: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u="sng" dirty="0" smtClean="0"/>
              <a:t/>
            </a:r>
            <a:br>
              <a:rPr lang="pl-PL" u="sng" dirty="0" smtClean="0"/>
            </a:br>
            <a:r>
              <a:rPr lang="pl-PL" dirty="0" smtClean="0"/>
              <a:t>1. Animacja o historii Polski </a:t>
            </a:r>
            <a:r>
              <a:rPr lang="pl-PL" dirty="0" smtClean="0">
                <a:hlinkClick r:id="rId3"/>
              </a:rPr>
              <a:t>https</a:t>
            </a:r>
            <a:r>
              <a:rPr lang="pl-PL" dirty="0">
                <a:hlinkClick r:id="rId3"/>
              </a:rPr>
              <a:t>://</a:t>
            </a:r>
            <a:r>
              <a:rPr lang="pl-PL" dirty="0" smtClean="0">
                <a:hlinkClick r:id="rId3"/>
              </a:rPr>
              <a:t>www.youtube.com/watch?v=elHsrJJD1v4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2. Odzyskanie Niepodległości przez Polskę (Historia bez cenzury) </a:t>
            </a:r>
            <a:r>
              <a:rPr lang="pl-PL" dirty="0">
                <a:hlinkClick r:id="rId4"/>
              </a:rPr>
              <a:t>https://</a:t>
            </a:r>
            <a:r>
              <a:rPr lang="pl-PL" dirty="0" smtClean="0">
                <a:hlinkClick r:id="rId4"/>
              </a:rPr>
              <a:t>www.youtube.com/watch?v=ispmPY0dIXo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3. „Niezwyciężeni” </a:t>
            </a:r>
            <a:r>
              <a:rPr lang="pl-PL" dirty="0">
                <a:hlinkClick r:id="rId5"/>
              </a:rPr>
              <a:t>https://</a:t>
            </a:r>
            <a:r>
              <a:rPr lang="pl-PL" dirty="0" smtClean="0">
                <a:hlinkClick r:id="rId5"/>
              </a:rPr>
              <a:t>www.youtube.com/watch?v=M7MSG4Q-4as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4.</a:t>
            </a:r>
            <a:r>
              <a:rPr lang="pl-PL" dirty="0">
                <a:hlinkClick r:id="rId6"/>
              </a:rPr>
              <a:t> </a:t>
            </a:r>
            <a:r>
              <a:rPr lang="pl-PL" dirty="0"/>
              <a:t>wiedza rzetelna, ale sposób podania dość oschły - ostrzegam </a:t>
            </a:r>
          </a:p>
          <a:p>
            <a:pPr marL="0" indent="0">
              <a:buNone/>
            </a:pPr>
            <a:r>
              <a:rPr lang="pl-PL" dirty="0" smtClean="0">
                <a:hlinkClick r:id="rId6"/>
              </a:rPr>
              <a:t>https</a:t>
            </a:r>
            <a:r>
              <a:rPr lang="pl-PL" dirty="0">
                <a:hlinkClick r:id="rId6"/>
              </a:rPr>
              <a:t>://</a:t>
            </a:r>
            <a:r>
              <a:rPr lang="pl-PL" dirty="0" smtClean="0">
                <a:hlinkClick r:id="rId6"/>
              </a:rPr>
              <a:t>www.youtube.com/watch?v=v7zqrcPJ7cY&amp;t=62s</a:t>
            </a:r>
            <a:r>
              <a:rPr lang="pl-PL" dirty="0" smtClean="0"/>
              <a:t> 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5027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1905 Drezno: </a:t>
            </a:r>
            <a:r>
              <a:rPr lang="pl-PL" dirty="0" err="1"/>
              <a:t>Die</a:t>
            </a:r>
            <a:r>
              <a:rPr lang="pl-PL" dirty="0"/>
              <a:t> </a:t>
            </a:r>
            <a:r>
              <a:rPr lang="pl-PL" dirty="0" err="1"/>
              <a:t>Brucke</a:t>
            </a:r>
            <a:r>
              <a:rPr lang="pl-PL" dirty="0"/>
              <a:t> (Most)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Do 1913</a:t>
            </a:r>
          </a:p>
          <a:p>
            <a:r>
              <a:rPr lang="pl-PL" dirty="0"/>
              <a:t>Rodzaj stowarzyszenia</a:t>
            </a:r>
          </a:p>
          <a:p>
            <a:r>
              <a:rPr lang="pl-PL" dirty="0"/>
              <a:t>Jedna wspólna pracownia</a:t>
            </a:r>
          </a:p>
          <a:p>
            <a:r>
              <a:rPr lang="pl-PL" dirty="0"/>
              <a:t>Odrodzili drzeworyt i akwafortę</a:t>
            </a:r>
          </a:p>
          <a:p>
            <a:r>
              <a:rPr lang="pl-PL" dirty="0"/>
              <a:t>Odkryli sztukę murzyńską i </a:t>
            </a:r>
            <a:r>
              <a:rPr lang="pl-PL" dirty="0" smtClean="0"/>
              <a:t>polinezyjską</a:t>
            </a:r>
          </a:p>
          <a:p>
            <a:r>
              <a:rPr lang="pl-PL" dirty="0" smtClean="0"/>
              <a:t>Sztuka JEDNOLITA, KONSEKWENTNA</a:t>
            </a:r>
            <a:endParaRPr lang="pl-PL" dirty="0"/>
          </a:p>
          <a:p>
            <a:endParaRPr lang="pl-PL" dirty="0"/>
          </a:p>
          <a:p>
            <a:r>
              <a:rPr lang="pl-PL" dirty="0"/>
              <a:t>Źródła: Dostojewski, Nietzsche, gotyk niemiecki, renesans, postimpresjonizm, fowiści, MUNCH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186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Erich </a:t>
            </a:r>
            <a:r>
              <a:rPr lang="pl-PL" dirty="0" err="1"/>
              <a:t>Heckel</a:t>
            </a:r>
            <a:r>
              <a:rPr lang="pl-PL" dirty="0"/>
              <a:t> 1883-1970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Symbolizm, niepokój, faktura</a:t>
            </a:r>
          </a:p>
          <a:p>
            <a:r>
              <a:rPr lang="pl-PL" i="1" dirty="0"/>
              <a:t>Most w </a:t>
            </a:r>
            <a:r>
              <a:rPr lang="pl-PL" i="1" dirty="0" err="1"/>
              <a:t>Dangast</a:t>
            </a:r>
            <a:r>
              <a:rPr lang="pl-PL" i="1" dirty="0"/>
              <a:t>                                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111618" name="Picture 2" descr="Znalezione obrazy dla zapytania Most w Dangast heck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0" y="2409825"/>
            <a:ext cx="5238750" cy="4448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646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Ernst Ludwig Kirchner (1880-1938</a:t>
            </a:r>
            <a:r>
              <a:rPr lang="pl-PL" b="1" dirty="0" smtClean="0"/>
              <a:t>)!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Berlińska </a:t>
            </a:r>
            <a:br>
              <a:rPr lang="pl-PL" dirty="0"/>
            </a:br>
            <a:r>
              <a:rPr lang="pl-PL" dirty="0"/>
              <a:t>ulica,</a:t>
            </a:r>
          </a:p>
          <a:p>
            <a:pPr>
              <a:buNone/>
            </a:pPr>
            <a:r>
              <a:rPr lang="pl-PL" dirty="0"/>
              <a:t>1913</a:t>
            </a:r>
          </a:p>
        </p:txBody>
      </p:sp>
      <p:pic>
        <p:nvPicPr>
          <p:cNvPr id="110594" name="Picture 2" descr="Ilustrac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1412776"/>
            <a:ext cx="1619250" cy="2286001"/>
          </a:xfrm>
          <a:prstGeom prst="rect">
            <a:avLst/>
          </a:prstGeom>
          <a:noFill/>
        </p:spPr>
      </p:pic>
      <p:pic>
        <p:nvPicPr>
          <p:cNvPr id="110596" name="Picture 4" descr="Znalezione obrazy dla zapytania kirch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412775"/>
            <a:ext cx="4052560" cy="5488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53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Przy jego pracach można powiedzieć o typowych cechach ekspresjonizmu:</a:t>
            </a:r>
          </a:p>
          <a:p>
            <a:pPr marL="0" indent="0">
              <a:buNone/>
            </a:pPr>
            <a:r>
              <a:rPr lang="pl-PL" dirty="0"/>
              <a:t>człowiek był głównym temat w sztuce,</a:t>
            </a:r>
          </a:p>
          <a:p>
            <a:pPr marL="0" indent="0">
              <a:buNone/>
            </a:pPr>
            <a:r>
              <a:rPr lang="pl-PL" dirty="0"/>
              <a:t>zastosowano łamaną, gruba kreskę</a:t>
            </a:r>
            <a:r>
              <a:rPr lang="pl-PL" dirty="0" smtClean="0"/>
              <a:t>, często kontur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jaskrawe kolory</a:t>
            </a:r>
            <a:r>
              <a:rPr lang="pl-PL" dirty="0" smtClean="0"/>
              <a:t>, często KONTRAST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wyraźna </a:t>
            </a:r>
            <a:r>
              <a:rPr lang="pl-PL" dirty="0"/>
              <a:t>faktura,</a:t>
            </a:r>
          </a:p>
          <a:p>
            <a:pPr marL="0" indent="0">
              <a:buNone/>
            </a:pPr>
            <a:r>
              <a:rPr lang="pl-PL" dirty="0"/>
              <a:t>pesymizm, melancholia</a:t>
            </a:r>
            <a:r>
              <a:rPr lang="pl-PL" dirty="0" smtClean="0"/>
              <a:t>, wyraźne emocje</a:t>
            </a:r>
          </a:p>
          <a:p>
            <a:pPr marL="0" indent="0">
              <a:buNone/>
            </a:pPr>
            <a:r>
              <a:rPr lang="pl-PL" dirty="0"/>
              <a:t>deformacja uwypuklająca brzydotę (antyestetyzm)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79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9570" name="Picture 2" descr="Znalezione obrazy dla zapytania kirch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4921" y="620688"/>
            <a:ext cx="9418921" cy="5733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037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6156176" y="6021288"/>
            <a:ext cx="2435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Artistin</a:t>
            </a:r>
            <a:r>
              <a:rPr lang="pl-PL" dirty="0"/>
              <a:t> - Marcella, 1910</a:t>
            </a:r>
          </a:p>
        </p:txBody>
      </p:sp>
      <p:pic>
        <p:nvPicPr>
          <p:cNvPr id="236546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4943475" cy="7048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15897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Emil </a:t>
            </a:r>
            <a:r>
              <a:rPr lang="pl-PL" dirty="0" err="1"/>
              <a:t>Nolde</a:t>
            </a:r>
            <a:r>
              <a:rPr lang="pl-PL" dirty="0"/>
              <a:t> (1867-1956)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Przelotnie związany z grupą</a:t>
            </a:r>
            <a:br>
              <a:rPr lang="pl-PL" dirty="0"/>
            </a:br>
            <a:r>
              <a:rPr lang="pl-PL" dirty="0"/>
              <a:t>trudna sztuka, drastyczna, wulgaryzacja, ból, deformacja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323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692696"/>
            <a:ext cx="8229600" cy="4525963"/>
          </a:xfrm>
        </p:spPr>
        <p:txBody>
          <a:bodyPr/>
          <a:lstStyle/>
          <a:p>
            <a:r>
              <a:rPr lang="pl-PL" dirty="0"/>
              <a:t>Ukrzyżowanie</a:t>
            </a:r>
          </a:p>
        </p:txBody>
      </p:sp>
      <p:pic>
        <p:nvPicPr>
          <p:cNvPr id="107522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-114009"/>
            <a:ext cx="5940152" cy="6972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45125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757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64" y="0"/>
            <a:ext cx="855823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98949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0"/>
            <a:ext cx="8229600" cy="4525963"/>
          </a:xfrm>
        </p:spPr>
        <p:txBody>
          <a:bodyPr/>
          <a:lstStyle/>
          <a:p>
            <a:r>
              <a:rPr lang="pl-PL" dirty="0"/>
              <a:t>Wciąż żywe maski</a:t>
            </a:r>
          </a:p>
        </p:txBody>
      </p:sp>
      <p:pic>
        <p:nvPicPr>
          <p:cNvPr id="238594" name="Picture 2" descr="Znalezione obrazy dla zapytania emil nol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745788"/>
            <a:ext cx="6516216" cy="6112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6407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Osiągnięcia nauki i techniki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Promieniotwórczość</a:t>
            </a:r>
          </a:p>
          <a:p>
            <a:r>
              <a:rPr lang="pl-PL" dirty="0"/>
              <a:t>Teoria kwantów</a:t>
            </a:r>
          </a:p>
          <a:p>
            <a:r>
              <a:rPr lang="pl-PL" dirty="0"/>
              <a:t>Hormony, witaminy</a:t>
            </a:r>
          </a:p>
          <a:p>
            <a:r>
              <a:rPr lang="pl-PL" dirty="0"/>
              <a:t>ROZWÓJ FILMU</a:t>
            </a:r>
          </a:p>
          <a:p>
            <a:r>
              <a:rPr lang="pl-PL" dirty="0"/>
              <a:t>ROZWÓJ PRASY I FOTOGRAFII</a:t>
            </a:r>
          </a:p>
          <a:p>
            <a:r>
              <a:rPr lang="pl-PL" dirty="0"/>
              <a:t>Parowce, samoloty, </a:t>
            </a:r>
            <a:r>
              <a:rPr lang="pl-PL" dirty="0" err="1"/>
              <a:t>tv</a:t>
            </a:r>
            <a:r>
              <a:rPr lang="pl-PL" dirty="0"/>
              <a:t>, radio, atomy, radary….</a:t>
            </a:r>
          </a:p>
          <a:p>
            <a:r>
              <a:rPr lang="pl-PL" dirty="0"/>
              <a:t>Loty kosmiczne</a:t>
            </a:r>
          </a:p>
          <a:p>
            <a:r>
              <a:rPr lang="pl-PL" dirty="0"/>
              <a:t>genetyka</a:t>
            </a:r>
          </a:p>
        </p:txBody>
      </p:sp>
      <p:pic>
        <p:nvPicPr>
          <p:cNvPr id="215042" name="Picture 2" descr="Znalezione obrazy dla zapytania cur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340768"/>
            <a:ext cx="1512168" cy="2168501"/>
          </a:xfrm>
          <a:prstGeom prst="rect">
            <a:avLst/>
          </a:prstGeom>
          <a:noFill/>
        </p:spPr>
      </p:pic>
      <p:pic>
        <p:nvPicPr>
          <p:cNvPr id="215044" name="Picture 4" descr="Znalezione obrazy dla zapytania einste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2115953" cy="2376264"/>
          </a:xfrm>
          <a:prstGeom prst="rect">
            <a:avLst/>
          </a:prstGeom>
          <a:noFill/>
        </p:spPr>
      </p:pic>
      <p:pic>
        <p:nvPicPr>
          <p:cNvPr id="215046" name="Picture 6" descr="Znalezione obrazy dla zapytania loty kosmicz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892477"/>
            <a:ext cx="2952328" cy="19655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8229600" cy="4525963"/>
          </a:xfrm>
        </p:spPr>
        <p:txBody>
          <a:bodyPr/>
          <a:lstStyle/>
          <a:p>
            <a:r>
              <a:rPr lang="pl-PL" dirty="0"/>
              <a:t>Pogrzeb</a:t>
            </a:r>
          </a:p>
        </p:txBody>
      </p:sp>
      <p:pic>
        <p:nvPicPr>
          <p:cNvPr id="239618" name="Picture 2" descr="Znalezione obrazy dla zapytania emil nol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47725"/>
            <a:ext cx="8096250" cy="6010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3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332656" y="175271"/>
            <a:ext cx="8229600" cy="1143000"/>
          </a:xfrm>
        </p:spPr>
        <p:txBody>
          <a:bodyPr/>
          <a:lstStyle/>
          <a:p>
            <a:r>
              <a:rPr lang="pl-PL" dirty="0"/>
              <a:t>Der </a:t>
            </a:r>
            <a:r>
              <a:rPr lang="pl-PL" dirty="0" err="1"/>
              <a:t>Sturm</a:t>
            </a:r>
            <a:r>
              <a:rPr lang="pl-PL" dirty="0"/>
              <a:t> (Burza)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2454" y="1779149"/>
            <a:ext cx="8229600" cy="4525963"/>
          </a:xfrm>
        </p:spPr>
        <p:txBody>
          <a:bodyPr/>
          <a:lstStyle/>
          <a:p>
            <a:r>
              <a:rPr lang="pl-PL" dirty="0"/>
              <a:t>Berlin</a:t>
            </a:r>
          </a:p>
          <a:p>
            <a:r>
              <a:rPr lang="pl-PL" dirty="0"/>
              <a:t>Od 1910</a:t>
            </a:r>
          </a:p>
          <a:p>
            <a:r>
              <a:rPr lang="pl-PL" dirty="0"/>
              <a:t>Wokół czasopisma, galerii i </a:t>
            </a:r>
            <a:r>
              <a:rPr lang="pl-PL" dirty="0" smtClean="0"/>
              <a:t>klubu</a:t>
            </a:r>
          </a:p>
          <a:p>
            <a:r>
              <a:rPr lang="pl-PL" dirty="0" smtClean="0"/>
              <a:t>Towarzystwo międzynarodowe</a:t>
            </a:r>
          </a:p>
          <a:p>
            <a:endParaRPr lang="pl-PL" dirty="0"/>
          </a:p>
          <a:p>
            <a:endParaRPr lang="pl-PL" dirty="0" smtClean="0"/>
          </a:p>
          <a:p>
            <a:r>
              <a:rPr lang="pl-PL" dirty="0" smtClean="0"/>
              <a:t>Najważniejszy przedstawiciel: Oskar Kokoschka</a:t>
            </a:r>
            <a:endParaRPr lang="pl-PL" dirty="0"/>
          </a:p>
          <a:p>
            <a:endParaRPr lang="pl-PL" dirty="0"/>
          </a:p>
        </p:txBody>
      </p:sp>
      <p:sp>
        <p:nvSpPr>
          <p:cNvPr id="4" name="AutoShape 2" descr="Der Sturm (czasopismo) – Wikipedia, wolna encyklo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Ilustracj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42989"/>
            <a:ext cx="2625907" cy="36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Oskar Kokoschka (1886-1980)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Portrety psychologiczne</a:t>
            </a:r>
          </a:p>
          <a:p>
            <a:r>
              <a:rPr lang="pl-PL" dirty="0"/>
              <a:t>Zawiłe, kręte ślady pędzla</a:t>
            </a:r>
          </a:p>
          <a:p>
            <a:r>
              <a:rPr lang="pl-PL" dirty="0"/>
              <a:t>Tonacja głęboka, ciemna</a:t>
            </a:r>
          </a:p>
          <a:p>
            <a:r>
              <a:rPr lang="pl-PL" dirty="0"/>
              <a:t>Wiele podróży</a:t>
            </a:r>
          </a:p>
          <a:p>
            <a:r>
              <a:rPr lang="pl-PL" dirty="0"/>
              <a:t>tragizm</a:t>
            </a:r>
          </a:p>
        </p:txBody>
      </p:sp>
      <p:sp>
        <p:nvSpPr>
          <p:cNvPr id="4" name="AutoShape 2" descr="https://upload.wikimedia.org/wikipedia/commons/1/1e/Oskar_Kokoschka_%281963%29_by_Erling_Mandelmann_-_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https://upload.wikimedia.org/wikipedia/commons/1/1e/Oskar_Kokoschka_%281963%29_by_Erling_Mandelmann_-_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26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Pieta</a:t>
            </a:r>
            <a:endParaRPr lang="pl-PL" dirty="0"/>
          </a:p>
        </p:txBody>
      </p:sp>
      <p:pic>
        <p:nvPicPr>
          <p:cNvPr id="2050" name="Picture 2" descr=" Oskar Kokoschka, Pieta, źródło: Graphische Sammlung Albertina, Vienna, Aust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4392488" cy="687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57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4525963"/>
          </a:xfrm>
        </p:spPr>
        <p:txBody>
          <a:bodyPr/>
          <a:lstStyle/>
          <a:p>
            <a:r>
              <a:rPr lang="pl-PL" dirty="0" smtClean="0"/>
              <a:t>Rozpruwacz dusz</a:t>
            </a:r>
            <a:endParaRPr lang="pl-PL" dirty="0"/>
          </a:p>
        </p:txBody>
      </p:sp>
      <p:pic>
        <p:nvPicPr>
          <p:cNvPr id="28674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68760"/>
            <a:ext cx="706755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00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476672"/>
            <a:ext cx="8229600" cy="4525963"/>
          </a:xfrm>
        </p:spPr>
        <p:txBody>
          <a:bodyPr/>
          <a:lstStyle/>
          <a:p>
            <a:r>
              <a:rPr lang="pl-PL" dirty="0"/>
              <a:t>Prometeusz</a:t>
            </a:r>
          </a:p>
        </p:txBody>
      </p:sp>
      <p:pic>
        <p:nvPicPr>
          <p:cNvPr id="240642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8388424" cy="5411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781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0"/>
            <a:ext cx="8229600" cy="8397552"/>
          </a:xfrm>
        </p:spPr>
        <p:txBody>
          <a:bodyPr>
            <a:normAutofit/>
          </a:bodyPr>
          <a:lstStyle/>
          <a:p>
            <a:r>
              <a:rPr lang="pl-PL" dirty="0"/>
              <a:t>Kochankowie z </a:t>
            </a:r>
            <a:r>
              <a:rPr lang="pl-PL" dirty="0" smtClean="0"/>
              <a:t>kotem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r>
              <a:rPr lang="pl-PL" dirty="0" smtClean="0"/>
              <a:t>Podkreślenie </a:t>
            </a:r>
            <a:r>
              <a:rPr lang="pl-PL" dirty="0"/>
              <a:t>psychiki, kręte ślady pędzla, ciemna tonacja barwna</a:t>
            </a:r>
          </a:p>
          <a:p>
            <a:endParaRPr lang="pl-PL" dirty="0"/>
          </a:p>
        </p:txBody>
      </p:sp>
      <p:pic>
        <p:nvPicPr>
          <p:cNvPr id="241666" name="Picture 2" descr="Znalezione obrazy dla zapytania oskar kokosch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959" y="692696"/>
            <a:ext cx="6800754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03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Der </a:t>
            </a:r>
            <a:r>
              <a:rPr lang="pl-PL" dirty="0" err="1"/>
              <a:t>Blaue</a:t>
            </a:r>
            <a:r>
              <a:rPr lang="pl-PL" dirty="0"/>
              <a:t> Reiter (Błękitny Jeździec)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1911</a:t>
            </a:r>
          </a:p>
          <a:p>
            <a:pPr>
              <a:buNone/>
            </a:pPr>
            <a:r>
              <a:rPr lang="pl-PL" dirty="0"/>
              <a:t>Monachium</a:t>
            </a:r>
          </a:p>
          <a:p>
            <a:pPr>
              <a:buNone/>
            </a:pPr>
            <a:r>
              <a:rPr lang="pl-PL" dirty="0"/>
              <a:t>Charakter międzynarodowy</a:t>
            </a:r>
          </a:p>
          <a:p>
            <a:pPr>
              <a:buNone/>
            </a:pPr>
            <a:r>
              <a:rPr lang="pl-PL" dirty="0"/>
              <a:t>Popierają rozwój sztuki, młodych kierunków</a:t>
            </a:r>
          </a:p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/>
              <a:t>Zerwanie z odtwarzaniem rzeczywistości, szukają relacji sztuk, POETYKA, subtelność, złożenie…</a:t>
            </a:r>
          </a:p>
        </p:txBody>
      </p:sp>
    </p:spTree>
    <p:extLst>
      <p:ext uri="{BB962C8B-B14F-4D97-AF65-F5344CB8AC3E}">
        <p14:creationId xmlns:p14="http://schemas.microsoft.com/office/powerpoint/2010/main" val="22213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Wasyl </a:t>
            </a:r>
            <a:r>
              <a:rPr lang="pl-PL" dirty="0" smtClean="0"/>
              <a:t>Kandinsky (tylko na początku swojej twórczości!)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Jesień w Murnau</a:t>
            </a:r>
            <a:r>
              <a:rPr lang="pl-PL" dirty="0"/>
              <a:t>, 1908</a:t>
            </a:r>
          </a:p>
        </p:txBody>
      </p:sp>
      <p:pic>
        <p:nvPicPr>
          <p:cNvPr id="26626" name="Picture 2" descr="https://upload.wikimedia.org/wikipedia/commons/thumb/e/ea/Vassily_Kandinsky%2C_1908_-_Autumn_in_Murnau.jpg/800px-Vassily_Kandinsky%2C_1908_-_Autumn_in_Murna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314205"/>
            <a:ext cx="5688632" cy="4543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199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Franz Marc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Niebieski koń, 1911</a:t>
            </a:r>
          </a:p>
        </p:txBody>
      </p:sp>
      <p:sp>
        <p:nvSpPr>
          <p:cNvPr id="24578" name="AutoShape 2" descr="Podobny obra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4580" name="AutoShape 4" descr="Podobny obra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4582" name="Picture 6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268759"/>
            <a:ext cx="4139952" cy="54948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621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Filozofia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92500"/>
          </a:bodyPr>
          <a:lstStyle/>
          <a:p>
            <a:r>
              <a:rPr lang="pl-PL" dirty="0"/>
              <a:t>Freud, </a:t>
            </a:r>
            <a:r>
              <a:rPr lang="pl-PL" dirty="0" smtClean="0"/>
              <a:t>Jung   </a:t>
            </a:r>
            <a:endParaRPr lang="pl-PL" dirty="0"/>
          </a:p>
          <a:p>
            <a:r>
              <a:rPr lang="pl-PL" dirty="0"/>
              <a:t>Bergson, Nietzsche</a:t>
            </a:r>
          </a:p>
          <a:p>
            <a:r>
              <a:rPr lang="pl-PL" dirty="0"/>
              <a:t>Marksizm-leninizm</a:t>
            </a:r>
          </a:p>
          <a:p>
            <a:pPr marL="0" indent="0">
              <a:buNone/>
            </a:pPr>
            <a:r>
              <a:rPr lang="pl-PL" dirty="0"/>
              <a:t>Wielość poglądów</a:t>
            </a:r>
          </a:p>
          <a:p>
            <a:pPr marL="0" indent="0">
              <a:buNone/>
            </a:pPr>
            <a:r>
              <a:rPr lang="pl-PL" dirty="0" smtClean="0"/>
              <a:t>Rozwój </a:t>
            </a:r>
            <a:r>
              <a:rPr lang="pl-PL" dirty="0"/>
              <a:t>psychologii, logiki, socjologii, kosmologii..</a:t>
            </a:r>
          </a:p>
          <a:p>
            <a:r>
              <a:rPr lang="pl-PL" b="1" dirty="0"/>
              <a:t>EGZYSTENCJALIZM: </a:t>
            </a:r>
            <a:r>
              <a:rPr lang="pl-PL" i="1" dirty="0"/>
              <a:t>człowiek w przeciwieństwie do otaczającego </a:t>
            </a:r>
            <a:r>
              <a:rPr lang="pl-PL" i="1" dirty="0" smtClean="0"/>
              <a:t>go i zagrażającego mu </a:t>
            </a:r>
            <a:r>
              <a:rPr lang="pl-PL" i="1" dirty="0"/>
              <a:t>świata jest świadomy swojego istnienia. Życie jest </a:t>
            </a:r>
            <a:r>
              <a:rPr lang="pl-PL" i="1" dirty="0" smtClean="0"/>
              <a:t>nietrwałe. Człowiek chce bronić swojego istnienia!</a:t>
            </a:r>
            <a:endParaRPr lang="pl-PL" i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0"/>
            <a:ext cx="8229600" cy="4525963"/>
          </a:xfrm>
        </p:spPr>
        <p:txBody>
          <a:bodyPr/>
          <a:lstStyle/>
          <a:p>
            <a:r>
              <a:rPr lang="pl-PL" dirty="0"/>
              <a:t>Żółta krowa, 1911</a:t>
            </a:r>
          </a:p>
        </p:txBody>
      </p:sp>
      <p:pic>
        <p:nvPicPr>
          <p:cNvPr id="242690" name="Picture 2" descr="https://upload.wikimedia.org/wikipedia/commons/thumb/f/fd/Franz_Marc-The_Yellow_Cow-1911.jpg/800px-Franz_Marc-The_Yellow_Cow-1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62050"/>
            <a:ext cx="7620000" cy="5695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81624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/>
          <a:lstStyle/>
          <a:p>
            <a:r>
              <a:rPr lang="pl-PL" dirty="0"/>
              <a:t>Duże niebieskie konie, 1911</a:t>
            </a:r>
          </a:p>
        </p:txBody>
      </p:sp>
      <p:pic>
        <p:nvPicPr>
          <p:cNvPr id="243714" name="Picture 2" descr="https://upload.wikimedia.org/wikipedia/commons/thumb/d/d2/Franz_Marc_005.jpg/1024px-Franz_Marc_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6349"/>
            <a:ext cx="9753600" cy="5581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06121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August </a:t>
            </a:r>
            <a:r>
              <a:rPr lang="pl-PL" dirty="0" err="1"/>
              <a:t>Macke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Dziewczyny w zieleni</a:t>
            </a:r>
            <a:r>
              <a:rPr lang="pl-PL" dirty="0"/>
              <a:t>, 1914</a:t>
            </a:r>
          </a:p>
        </p:txBody>
      </p:sp>
      <p:pic>
        <p:nvPicPr>
          <p:cNvPr id="23554" name="Picture 2" descr="https://upload.wikimedia.org/wikipedia/commons/thumb/0/0d/August_Macke_027.jpg/800px-August_Macke_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2627" y="2126728"/>
            <a:ext cx="6361373" cy="4731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44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Ogólnie o ekspresjonistach:</a:t>
            </a:r>
            <a:br>
              <a:rPr lang="pl-PL" dirty="0" smtClean="0"/>
            </a:br>
            <a:r>
              <a:rPr lang="pl-PL" dirty="0" smtClean="0"/>
              <a:t>Wielu artystów ekspresjonizmu </a:t>
            </a:r>
            <a:r>
              <a:rPr lang="pl-PL" dirty="0"/>
              <a:t>ginie na froncie</a:t>
            </a:r>
          </a:p>
          <a:p>
            <a:r>
              <a:rPr lang="pl-PL" dirty="0"/>
              <a:t>Wielu staje się inwalidami</a:t>
            </a:r>
          </a:p>
          <a:p>
            <a:r>
              <a:rPr lang="pl-PL" dirty="0"/>
              <a:t>Czasy budują sztukę buntowniczą</a:t>
            </a:r>
          </a:p>
          <a:p>
            <a:r>
              <a:rPr lang="pl-PL" dirty="0"/>
              <a:t>Powstają grupy i </a:t>
            </a:r>
            <a:r>
              <a:rPr lang="pl-PL" dirty="0" smtClean="0"/>
              <a:t>stowarzyszenia</a:t>
            </a:r>
          </a:p>
          <a:p>
            <a:r>
              <a:rPr lang="pl-PL" dirty="0" smtClean="0"/>
              <a:t>Wiele pracowni artystów „przez przypadek”</a:t>
            </a:r>
            <a:br>
              <a:rPr lang="pl-PL" dirty="0" smtClean="0"/>
            </a:br>
            <a:r>
              <a:rPr lang="pl-PL" dirty="0" smtClean="0"/>
              <a:t>wyburza wybuch bomby…</a:t>
            </a:r>
          </a:p>
          <a:p>
            <a:r>
              <a:rPr lang="pl-PL" dirty="0" smtClean="0"/>
              <a:t>Ich prace przez to, że były innowacyjne w formie ale mówiły też o emocjach – były negowane przez rządzących nazistów.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187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 smtClean="0"/>
              <a:t>Ciekawostka: Naziści i Hitler zbudowali kiedyś wystawę „Sztuka zdegenerowana”, która miała obśmiać prace tych nowatorskich twórców. Wystawa jeździła po miastach w namiocie cyrkowym… Prace były powieszane często do góry nogami z tekstami je obśmiewającymi… Naziści bali się, że ta sztuka popchnie zwykły lud do buntu…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8844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0689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3 ważnych artystów ekspresjonistów, którzy nie byli w żadnej z omówionych grup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6453336"/>
            <a:ext cx="8229600" cy="4525963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381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1. Otto </a:t>
            </a:r>
            <a:r>
              <a:rPr lang="pl-PL" dirty="0"/>
              <a:t>Dix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525963"/>
          </a:xfrm>
        </p:spPr>
        <p:txBody>
          <a:bodyPr/>
          <a:lstStyle/>
          <a:p>
            <a:r>
              <a:rPr lang="pl-PL" dirty="0" smtClean="0"/>
              <a:t>Pochodził z r</a:t>
            </a:r>
            <a:r>
              <a:rPr lang="pl-PL" dirty="0" smtClean="0"/>
              <a:t>odziny proletariackiej więc porusza problematykę </a:t>
            </a:r>
            <a:r>
              <a:rPr lang="pl-PL" dirty="0"/>
              <a:t>społeczna; </a:t>
            </a:r>
            <a:r>
              <a:rPr lang="pl-PL" b="1" dirty="0"/>
              <a:t>sztuka protestem przeciw </a:t>
            </a:r>
            <a:r>
              <a:rPr lang="pl-PL" b="1" dirty="0" smtClean="0"/>
              <a:t>wojnie</a:t>
            </a:r>
            <a:endParaRPr lang="pl-PL" dirty="0"/>
          </a:p>
        </p:txBody>
      </p:sp>
      <p:pic>
        <p:nvPicPr>
          <p:cNvPr id="21506" name="Picture 2" descr="Znalezione obrazy dla zapytania otto di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913003"/>
            <a:ext cx="2603698" cy="3944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90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Portret </a:t>
            </a:r>
            <a:br>
              <a:rPr lang="pl-PL" b="1" dirty="0"/>
            </a:br>
            <a:r>
              <a:rPr lang="pl-PL" b="1" dirty="0"/>
              <a:t>dziennikarki</a:t>
            </a:r>
            <a:br>
              <a:rPr lang="pl-PL" b="1" dirty="0"/>
            </a:br>
            <a:r>
              <a:rPr lang="pl-PL" b="1" dirty="0"/>
              <a:t> Sylvii von </a:t>
            </a:r>
            <a:r>
              <a:rPr lang="pl-PL" b="1" dirty="0" err="1"/>
              <a:t>Harden</a:t>
            </a:r>
            <a:r>
              <a:rPr lang="pl-PL" dirty="0"/>
              <a:t>,</a:t>
            </a:r>
          </a:p>
          <a:p>
            <a:r>
              <a:rPr lang="pl-PL" dirty="0"/>
              <a:t>1926</a:t>
            </a:r>
          </a:p>
        </p:txBody>
      </p:sp>
      <p:pic>
        <p:nvPicPr>
          <p:cNvPr id="20482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-1"/>
            <a:ext cx="4932040" cy="7022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7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/>
          <a:lstStyle/>
          <a:p>
            <a:r>
              <a:rPr lang="pl-PL" dirty="0"/>
              <a:t>Cykl grafik WOJNA</a:t>
            </a:r>
          </a:p>
        </p:txBody>
      </p:sp>
      <p:pic>
        <p:nvPicPr>
          <p:cNvPr id="244738" name="Picture 2" descr="Znalezione obrazy dla zapytania otto di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6858000" cy="4972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92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2. Georg </a:t>
            </a:r>
            <a:r>
              <a:rPr lang="pl-PL" dirty="0"/>
              <a:t>Grosz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Grafik, satyryczne cykle,</a:t>
            </a:r>
          </a:p>
          <a:p>
            <a:r>
              <a:rPr lang="pl-PL" dirty="0"/>
              <a:t>Plakaty, fotomontaże, </a:t>
            </a:r>
            <a:r>
              <a:rPr lang="pl-PL" dirty="0" smtClean="0"/>
              <a:t>potem należał do ruchu </a:t>
            </a:r>
            <a:r>
              <a:rPr lang="pl-PL" dirty="0"/>
              <a:t>Dada</a:t>
            </a:r>
          </a:p>
          <a:p>
            <a:r>
              <a:rPr lang="pl-PL" dirty="0"/>
              <a:t>Uczestniczy w rewolucji </a:t>
            </a:r>
            <a:r>
              <a:rPr lang="pl-PL" dirty="0" smtClean="0"/>
              <a:t>1918</a:t>
            </a:r>
          </a:p>
          <a:p>
            <a:r>
              <a:rPr lang="pl-PL" dirty="0" smtClean="0"/>
              <a:t>Tematy uderzające w politykę</a:t>
            </a:r>
            <a:endParaRPr lang="pl-PL" dirty="0"/>
          </a:p>
        </p:txBody>
      </p:sp>
      <p:pic>
        <p:nvPicPr>
          <p:cNvPr id="19458" name="Picture 2" descr="George Grosz 1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212976"/>
            <a:ext cx="2286000" cy="3257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51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Środowisko artystyczne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Różne prądy</a:t>
            </a:r>
          </a:p>
          <a:p>
            <a:r>
              <a:rPr lang="pl-PL" dirty="0"/>
              <a:t>Paryż, Berlin, Monachium, Drezno, Holandia, </a:t>
            </a:r>
            <a:r>
              <a:rPr lang="pl-PL" dirty="0" smtClean="0"/>
              <a:t>NY – różne środowiska</a:t>
            </a:r>
            <a:endParaRPr lang="pl-PL" dirty="0"/>
          </a:p>
          <a:p>
            <a:r>
              <a:rPr lang="pl-PL" b="1" dirty="0"/>
              <a:t>Paryż </a:t>
            </a:r>
            <a:r>
              <a:rPr lang="pl-PL" dirty="0"/>
              <a:t>– miejsce spotkań ludzi z całej Europy, studia</a:t>
            </a:r>
          </a:p>
          <a:p>
            <a:r>
              <a:rPr lang="pl-PL" dirty="0"/>
              <a:t>RUCHY ARTYSTYCZNE – łączą we wspólnych zainteresowaniach przedstawicieli różnych dziedzin (literaci, muzycy, plastycy…)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Zaćmienie </a:t>
            </a:r>
            <a:br>
              <a:rPr lang="pl-PL" dirty="0"/>
            </a:br>
            <a:r>
              <a:rPr lang="pl-PL" dirty="0"/>
              <a:t>słońca</a:t>
            </a:r>
          </a:p>
          <a:p>
            <a:r>
              <a:rPr lang="pl-PL" dirty="0"/>
              <a:t>1926</a:t>
            </a:r>
          </a:p>
        </p:txBody>
      </p:sp>
      <p:pic>
        <p:nvPicPr>
          <p:cNvPr id="18434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4897"/>
            <a:ext cx="6012160" cy="6823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85596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8229600" cy="4525963"/>
          </a:xfrm>
        </p:spPr>
        <p:txBody>
          <a:bodyPr/>
          <a:lstStyle/>
          <a:p>
            <a:r>
              <a:rPr lang="pl-PL" dirty="0" err="1"/>
              <a:t>Metropolis</a:t>
            </a:r>
            <a:endParaRPr lang="pl-PL" dirty="0"/>
          </a:p>
        </p:txBody>
      </p:sp>
      <p:pic>
        <p:nvPicPr>
          <p:cNvPr id="245762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6193" y="376051"/>
            <a:ext cx="6507807" cy="6481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1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3. Max </a:t>
            </a:r>
            <a:r>
              <a:rPr lang="pl-PL" dirty="0" err="1"/>
              <a:t>Beckmann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Wrażliwy na najgorsze strony ówczesnych lat</a:t>
            </a:r>
          </a:p>
          <a:p>
            <a:r>
              <a:rPr lang="pl-PL" dirty="0" smtClean="0"/>
              <a:t>Straszliwe </a:t>
            </a:r>
            <a:r>
              <a:rPr lang="pl-PL" dirty="0"/>
              <a:t>przeżycia z </a:t>
            </a:r>
            <a:r>
              <a:rPr lang="pl-PL" dirty="0" smtClean="0"/>
              <a:t>wojny, w której sam uczestniczył</a:t>
            </a:r>
          </a:p>
          <a:p>
            <a:r>
              <a:rPr lang="pl-PL" dirty="0" smtClean="0"/>
              <a:t>Tragedie wyraża w symbolice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61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8229600" cy="4525963"/>
          </a:xfrm>
        </p:spPr>
        <p:txBody>
          <a:bodyPr/>
          <a:lstStyle/>
          <a:p>
            <a:r>
              <a:rPr lang="pl-PL" dirty="0"/>
              <a:t>Noc 1918</a:t>
            </a:r>
          </a:p>
        </p:txBody>
      </p:sp>
      <p:pic>
        <p:nvPicPr>
          <p:cNvPr id="16386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24744"/>
            <a:ext cx="6086844" cy="5150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44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0"/>
            <a:ext cx="8229600" cy="4525963"/>
          </a:xfrm>
        </p:spPr>
        <p:txBody>
          <a:bodyPr/>
          <a:lstStyle/>
          <a:p>
            <a:r>
              <a:rPr lang="pl-PL" dirty="0"/>
              <a:t>Towarzystwo paryskie</a:t>
            </a:r>
          </a:p>
        </p:txBody>
      </p:sp>
      <p:pic>
        <p:nvPicPr>
          <p:cNvPr id="246786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620000" cy="5076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6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„Sen” 1921 – sen niewinnego </a:t>
            </a:r>
            <a:br>
              <a:rPr lang="pl-PL" dirty="0" smtClean="0"/>
            </a:br>
            <a:r>
              <a:rPr lang="pl-PL" dirty="0" smtClean="0"/>
              <a:t>dziecka otoczonego przez</a:t>
            </a:r>
            <a:br>
              <a:rPr lang="pl-PL" dirty="0" smtClean="0"/>
            </a:br>
            <a:r>
              <a:rPr lang="pl-PL" dirty="0" smtClean="0"/>
              <a:t>twory powojennej rzeczywistości:</a:t>
            </a:r>
            <a:br>
              <a:rPr lang="pl-PL" dirty="0" smtClean="0"/>
            </a:br>
            <a:r>
              <a:rPr lang="pl-PL" dirty="0" smtClean="0"/>
              <a:t>biedaka, prostytutkę, inwalidę, </a:t>
            </a:r>
            <a:br>
              <a:rPr lang="pl-PL" dirty="0" smtClean="0"/>
            </a:br>
            <a:r>
              <a:rPr lang="pl-PL" dirty="0" smtClean="0"/>
              <a:t>zbrodniarza.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Artysta musiał uciekać z kraju.</a:t>
            </a:r>
            <a:endParaRPr lang="pl-PL" dirty="0"/>
          </a:p>
        </p:txBody>
      </p:sp>
      <p:pic>
        <p:nvPicPr>
          <p:cNvPr id="4098" name="Picture 2" descr="The dream, 1921 - Max Beckmann - WikiArt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4895"/>
            <a:ext cx="3131840" cy="683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7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229600" cy="1143000"/>
          </a:xfrm>
        </p:spPr>
        <p:txBody>
          <a:bodyPr/>
          <a:lstStyle/>
          <a:p>
            <a:r>
              <a:rPr lang="pl-PL" dirty="0"/>
              <a:t>ARCHITEKTURA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2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dirty="0"/>
              <a:t>Peter </a:t>
            </a:r>
            <a:r>
              <a:rPr lang="pl-PL" dirty="0" err="1"/>
              <a:t>Behrens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08720"/>
            <a:ext cx="8229600" cy="4525963"/>
          </a:xfrm>
        </p:spPr>
        <p:txBody>
          <a:bodyPr/>
          <a:lstStyle/>
          <a:p>
            <a:r>
              <a:rPr lang="pl-PL" dirty="0" err="1"/>
              <a:t>Alexanderhaus</a:t>
            </a:r>
            <a:r>
              <a:rPr lang="pl-PL" dirty="0"/>
              <a:t> w Berlinie</a:t>
            </a:r>
          </a:p>
        </p:txBody>
      </p:sp>
      <p:pic>
        <p:nvPicPr>
          <p:cNvPr id="14338" name="Picture 2" descr="https://upload.wikimedia.org/wikipedia/commons/thumb/2/2c/Alexanderhaus_berlin.jpg/800px-Alexanderhaus_berl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0" y="1817238"/>
            <a:ext cx="6036840" cy="50407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671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pl-PL" dirty="0"/>
              <a:t> Max Berg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80728"/>
            <a:ext cx="8229600" cy="4525963"/>
          </a:xfrm>
        </p:spPr>
        <p:txBody>
          <a:bodyPr/>
          <a:lstStyle/>
          <a:p>
            <a:r>
              <a:rPr lang="pl-PL" b="1" dirty="0"/>
              <a:t>Hala Stulecia (dawniej Ludowa) we Wrocławiu (1912-13)</a:t>
            </a:r>
          </a:p>
          <a:p>
            <a:endParaRPr lang="pl-PL" dirty="0"/>
          </a:p>
        </p:txBody>
      </p:sp>
      <p:pic>
        <p:nvPicPr>
          <p:cNvPr id="13316" name="Picture 4" descr="Ilustrac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22908"/>
            <a:ext cx="9032663" cy="4735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693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Erich Mendelsohn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Obserwatorium astrofizyczne dla A. Einsteina</a:t>
            </a:r>
            <a:br>
              <a:rPr lang="pl-PL" dirty="0"/>
            </a:br>
            <a:r>
              <a:rPr lang="pl-PL" dirty="0"/>
              <a:t>1920-21</a:t>
            </a:r>
          </a:p>
          <a:p>
            <a:r>
              <a:rPr lang="pl-PL" dirty="0"/>
              <a:t>Silnie zaznaczone kierunki i krawędzie </a:t>
            </a:r>
          </a:p>
        </p:txBody>
      </p:sp>
      <p:pic>
        <p:nvPicPr>
          <p:cNvPr id="12290" name="Picture 2" descr="Znalezione obrazy dla zapytania Obserwatorium astrofizyczne dla A. Einsteina 1920-21 mendelssoh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234122"/>
            <a:ext cx="5076800" cy="379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080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996952"/>
            <a:ext cx="8229600" cy="1143000"/>
          </a:xfrm>
        </p:spPr>
        <p:txBody>
          <a:bodyPr/>
          <a:lstStyle/>
          <a:p>
            <a:r>
              <a:rPr lang="pl-PL" dirty="0"/>
              <a:t>FOWIZM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Podsumowanie ekspresjonizmu </a:t>
            </a:r>
            <a:r>
              <a:rPr lang="pl-PL" dirty="0" smtClean="0"/>
              <a:t>niemieckiego (bo przybierał różne formy):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Dysonanse</a:t>
            </a:r>
          </a:p>
          <a:p>
            <a:r>
              <a:rPr lang="pl-PL" dirty="0"/>
              <a:t>Nasycone barwy, często gama przybrudzona</a:t>
            </a:r>
          </a:p>
          <a:p>
            <a:r>
              <a:rPr lang="pl-PL" dirty="0"/>
              <a:t>Nastrój ciężki</a:t>
            </a:r>
          </a:p>
          <a:p>
            <a:r>
              <a:rPr lang="pl-PL" dirty="0"/>
              <a:t>Deformacja</a:t>
            </a:r>
          </a:p>
          <a:p>
            <a:r>
              <a:rPr lang="pl-PL" dirty="0"/>
              <a:t>Rola czerni</a:t>
            </a:r>
          </a:p>
          <a:p>
            <a:r>
              <a:rPr lang="pl-PL" dirty="0"/>
              <a:t>Symbolizm określający przeżycia</a:t>
            </a:r>
          </a:p>
          <a:p>
            <a:r>
              <a:rPr lang="pl-PL" dirty="0"/>
              <a:t>Brak iluzji przestrzeni</a:t>
            </a:r>
          </a:p>
        </p:txBody>
      </p:sp>
    </p:spTree>
    <p:extLst>
      <p:ext uri="{BB962C8B-B14F-4D97-AF65-F5344CB8AC3E}">
        <p14:creationId xmlns:p14="http://schemas.microsoft.com/office/powerpoint/2010/main" val="41209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Artyści dostawali zakazy </a:t>
            </a:r>
            <a:r>
              <a:rPr lang="pl-PL" dirty="0"/>
              <a:t>malowania, </a:t>
            </a:r>
            <a:r>
              <a:rPr lang="pl-PL" dirty="0" smtClean="0"/>
              <a:t>popełniali samobójstwa (np. Kirchner), byli pod nadzorem </a:t>
            </a:r>
            <a:r>
              <a:rPr lang="pl-PL" dirty="0"/>
              <a:t>policji, </a:t>
            </a:r>
            <a:r>
              <a:rPr lang="pl-PL" dirty="0" smtClean="0"/>
              <a:t>uciekali </a:t>
            </a:r>
            <a:r>
              <a:rPr lang="pl-PL" dirty="0"/>
              <a:t>z </a:t>
            </a:r>
            <a:r>
              <a:rPr lang="pl-PL" dirty="0" smtClean="0"/>
              <a:t>kraju, konfiskowano im obrazy.</a:t>
            </a:r>
          </a:p>
          <a:p>
            <a:r>
              <a:rPr lang="pl-PL" dirty="0" smtClean="0"/>
              <a:t>Wszyscy tworzyli przeciw wojnie, stąd byli oczywistym celem władzy…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12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RZEŹBA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/>
              <a:t>E. </a:t>
            </a:r>
            <a:r>
              <a:rPr lang="pl-PL" dirty="0" err="1"/>
              <a:t>Barlach</a:t>
            </a:r>
            <a:r>
              <a:rPr lang="pl-PL" dirty="0"/>
              <a:t>                                   C. </a:t>
            </a:r>
            <a:r>
              <a:rPr lang="pl-PL" dirty="0" err="1"/>
              <a:t>Permeke</a:t>
            </a:r>
            <a:endParaRPr lang="pl-PL" dirty="0"/>
          </a:p>
          <a:p>
            <a:pPr>
              <a:buNone/>
            </a:pPr>
            <a:r>
              <a:rPr lang="pl-PL" dirty="0"/>
              <a:t>Mściciel                                          Marie </a:t>
            </a:r>
            <a:r>
              <a:rPr lang="pl-PL"/>
              <a:t>Lou</a:t>
            </a:r>
            <a:endParaRPr lang="pl-PL" dirty="0"/>
          </a:p>
        </p:txBody>
      </p:sp>
      <p:pic>
        <p:nvPicPr>
          <p:cNvPr id="9218" name="Picture 2" descr="Znalezione obrazy dla zapytania barlach mÅcici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3675" y="1484784"/>
            <a:ext cx="6410325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53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Ekspresjoniści </a:t>
            </a:r>
            <a:r>
              <a:rPr lang="pl-PL" dirty="0" smtClean="0"/>
              <a:t>meksykańscy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Sztuka dla narodu</a:t>
            </a:r>
            <a:r>
              <a:rPr lang="pl-PL" b="1" dirty="0" smtClean="0"/>
              <a:t>, tradycji,  </a:t>
            </a:r>
            <a:r>
              <a:rPr lang="pl-PL" b="1" dirty="0"/>
              <a:t>nastroje </a:t>
            </a:r>
            <a:r>
              <a:rPr lang="pl-PL" b="1" dirty="0" smtClean="0"/>
              <a:t>rewolucyjne</a:t>
            </a:r>
            <a:endParaRPr lang="pl-PL" b="1" dirty="0"/>
          </a:p>
          <a:p>
            <a:endParaRPr lang="pl-PL" b="1" dirty="0"/>
          </a:p>
          <a:p>
            <a:r>
              <a:rPr lang="pl-PL" b="1" dirty="0"/>
              <a:t>Diego </a:t>
            </a:r>
            <a:r>
              <a:rPr lang="pl-PL" b="1" dirty="0" smtClean="0"/>
              <a:t>Rivera </a:t>
            </a:r>
            <a:br>
              <a:rPr lang="pl-PL" b="1" dirty="0" smtClean="0"/>
            </a:br>
            <a:r>
              <a:rPr lang="pl-PL" b="1" dirty="0" smtClean="0"/>
              <a:t>(partner Fridy)</a:t>
            </a:r>
            <a:endParaRPr lang="pl-PL" b="1" dirty="0"/>
          </a:p>
          <a:p>
            <a:pPr>
              <a:buNone/>
            </a:pPr>
            <a:r>
              <a:rPr lang="pl-PL" dirty="0"/>
              <a:t>Podróże, studia w Europie</a:t>
            </a:r>
          </a:p>
          <a:p>
            <a:pPr>
              <a:buNone/>
            </a:pPr>
            <a:endParaRPr lang="pl-PL" b="1" dirty="0"/>
          </a:p>
        </p:txBody>
      </p:sp>
      <p:pic>
        <p:nvPicPr>
          <p:cNvPr id="8194" name="Picture 2" descr="Ilustrac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348880"/>
            <a:ext cx="2990850" cy="3876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093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/>
          <a:lstStyle/>
          <a:p>
            <a:r>
              <a:rPr lang="pl-PL" dirty="0"/>
              <a:t>Sprzedawca kwiatów            Dzień kwiatów</a:t>
            </a:r>
          </a:p>
        </p:txBody>
      </p:sp>
      <p:pic>
        <p:nvPicPr>
          <p:cNvPr id="7170" name="Picture 2" descr="Znalezione obrazy dla zapytania diego rivera obraz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244" y="1882775"/>
            <a:ext cx="4111756" cy="4975225"/>
          </a:xfrm>
          <a:prstGeom prst="rect">
            <a:avLst/>
          </a:prstGeom>
          <a:noFill/>
        </p:spPr>
      </p:pic>
      <p:pic>
        <p:nvPicPr>
          <p:cNvPr id="7172" name="Picture 4" descr="Podobny obr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4077"/>
            <a:ext cx="4006063" cy="4793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105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Jose </a:t>
            </a:r>
            <a:r>
              <a:rPr lang="pl-PL" dirty="0" err="1"/>
              <a:t>Orozco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Gwałtowność, mroczność, bunt</a:t>
            </a:r>
          </a:p>
          <a:p>
            <a:pPr>
              <a:buNone/>
            </a:pPr>
            <a:r>
              <a:rPr lang="pl-PL" dirty="0"/>
              <a:t>Katharsis</a:t>
            </a:r>
          </a:p>
        </p:txBody>
      </p:sp>
      <p:pic>
        <p:nvPicPr>
          <p:cNvPr id="6146" name="Picture 2" descr="https://upload.wikimedia.org/wikipedia/commons/thumb/9/94/Palacio_de_Bellas_Artes_-_Mural_Katharsis_Orozco_2.jpg/800px-Palacio_de_Bellas_Artes_-_Mural_Katharsis_Orozco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2" y="2357754"/>
            <a:ext cx="6000328" cy="4500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967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Prometeusz </a:t>
            </a:r>
          </a:p>
        </p:txBody>
      </p:sp>
      <p:pic>
        <p:nvPicPr>
          <p:cNvPr id="5122" name="Picture 2" descr="https://upload.wikimedia.org/wikipedia/commons/b/b7/Prometheus_%281927%29_de_Jos%C3%A9_Clemente_Orozco_en_Pomona_Colle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387329"/>
            <a:ext cx="7092280" cy="4470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71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Ekspresjonizm we Francji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Chaim </a:t>
            </a:r>
            <a:r>
              <a:rPr lang="pl-PL" dirty="0" err="1"/>
              <a:t>Soutine</a:t>
            </a:r>
            <a:endParaRPr lang="pl-PL" dirty="0"/>
          </a:p>
          <a:p>
            <a:r>
              <a:rPr lang="pl-PL" dirty="0"/>
              <a:t>Żył w nędzy, niedoceniany, nieznany</a:t>
            </a:r>
          </a:p>
          <a:p>
            <a:r>
              <a:rPr lang="pl-PL" i="1" dirty="0"/>
              <a:t>Domy</a:t>
            </a:r>
          </a:p>
        </p:txBody>
      </p:sp>
      <p:pic>
        <p:nvPicPr>
          <p:cNvPr id="4098" name="Picture 2" descr="https://upload.wikimedia.org/wikipedia/commons/thumb/b/b7/Chaim_Soutine_-_Les_maisons%2C_1921.jpg/1024px-Chaim_Soutine_-_Les_maisons%2C_1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938088"/>
            <a:ext cx="6516216" cy="3919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096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1102</Words>
  <Application>Microsoft Office PowerPoint</Application>
  <PresentationFormat>Pokaz na ekranie (4:3)</PresentationFormat>
  <Paragraphs>277</Paragraphs>
  <Slides>97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97</vt:i4>
      </vt:variant>
    </vt:vector>
  </HeadingPairs>
  <TitlesOfParts>
    <vt:vector size="101" baseType="lpstr">
      <vt:lpstr>Arial</vt:lpstr>
      <vt:lpstr>Calibri</vt:lpstr>
      <vt:lpstr>Wingdings</vt:lpstr>
      <vt:lpstr>Motyw pakietu Office</vt:lpstr>
      <vt:lpstr>XX WIEK</vt:lpstr>
      <vt:lpstr>POCZĄTKOWO DOMINUJE SECESJA</vt:lpstr>
      <vt:lpstr>W XX w. -mnóstwo kierunków, często w tym samym czasie, na różnych terenach</vt:lpstr>
      <vt:lpstr>Sytuacja</vt:lpstr>
      <vt:lpstr>https://www.youtube.com/watch?v=dMRoTbW04as    Matura to bzdura z powtórką z historii XX w.  </vt:lpstr>
      <vt:lpstr>Osiągnięcia nauki i techniki</vt:lpstr>
      <vt:lpstr>Filozofia</vt:lpstr>
      <vt:lpstr>Środowisko artystyczne</vt:lpstr>
      <vt:lpstr>FOWIZM</vt:lpstr>
      <vt:lpstr>1905-1908</vt:lpstr>
      <vt:lpstr>Prezentacja programu PowerPoint</vt:lpstr>
      <vt:lpstr>Cechy:</vt:lpstr>
      <vt:lpstr>Prezentacja programu PowerPoint</vt:lpstr>
      <vt:lpstr>Henri Matisse 1869-1954</vt:lpstr>
      <vt:lpstr>Przepych, spokój i rozkosz</vt:lpstr>
      <vt:lpstr>Radość życia</vt:lpstr>
      <vt:lpstr>Taniec, 1910, Ermitaż</vt:lpstr>
      <vt:lpstr>Muzyka 1910</vt:lpstr>
      <vt:lpstr>Portret żony, 1902</vt:lpstr>
      <vt:lpstr>Czerwony pokój 1908</vt:lpstr>
      <vt:lpstr>Prezentacja programu PowerPoint</vt:lpstr>
      <vt:lpstr>Lekcja muzyki, 1917</vt:lpstr>
      <vt:lpstr>PODSUMOWANIE ŻYCIA – kaplica Dominikanek w Vence 1951</vt:lpstr>
      <vt:lpstr>Andre Derain</vt:lpstr>
      <vt:lpstr>Prezentacja programu PowerPoint</vt:lpstr>
      <vt:lpstr>Most Westminsterski, 1906</vt:lpstr>
      <vt:lpstr>Maurice Vlaminck 1876-1958</vt:lpstr>
      <vt:lpstr>Prezentacja programu PowerPoint</vt:lpstr>
      <vt:lpstr>Raoul Dufy 1877-1953</vt:lpstr>
      <vt:lpstr>Prezentacja programu PowerPoint</vt:lpstr>
      <vt:lpstr>EKSPRESJONIZM</vt:lpstr>
      <vt:lpstr>Prezentacja programu PowerPoint</vt:lpstr>
      <vt:lpstr>PROTOEKSPRESJONIZM (czyli prąd, który poprzedził i zapowiedział wiele cech ekspresjonizmu)</vt:lpstr>
      <vt:lpstr>James Ensor (1860-1949)</vt:lpstr>
      <vt:lpstr>Wjazd Chrystusa do Brukseli (1888) </vt:lpstr>
      <vt:lpstr>Intryga, 1890</vt:lpstr>
      <vt:lpstr>Szkielety wyszarpujące sobie solonego śledzia</vt:lpstr>
      <vt:lpstr>Malujący szkielet</vt:lpstr>
      <vt:lpstr>Edvard Munch (1863-1944)</vt:lpstr>
      <vt:lpstr>Prezentacja programu PowerPoint</vt:lpstr>
      <vt:lpstr>Prezentacja programu PowerPoint</vt:lpstr>
      <vt:lpstr>Krzyk, 1893 National Gallery  Oslo</vt:lpstr>
      <vt:lpstr>Krótki film  po angielsku o obrazie: https://www.youtube.com/watch?v=FRvxNDjs4p0 </vt:lpstr>
      <vt:lpstr>Taniec życia | 1899-1900,</vt:lpstr>
      <vt:lpstr>Wieczór na ulicy Karla Johana</vt:lpstr>
      <vt:lpstr>Golgota 1900</vt:lpstr>
      <vt:lpstr>Prezentacja programu PowerPoint</vt:lpstr>
      <vt:lpstr>Ekspresjonizm w Niemczech</vt:lpstr>
      <vt:lpstr>Drezno, Berlin i Monachium - ośrodki</vt:lpstr>
      <vt:lpstr>1905 Drezno: Die Brucke (Most)</vt:lpstr>
      <vt:lpstr>Erich Heckel 1883-1970</vt:lpstr>
      <vt:lpstr>Ernst Ludwig Kirchner (1880-1938)!</vt:lpstr>
      <vt:lpstr>Prezentacja programu PowerPoint</vt:lpstr>
      <vt:lpstr>Prezentacja programu PowerPoint</vt:lpstr>
      <vt:lpstr>Prezentacja programu PowerPoint</vt:lpstr>
      <vt:lpstr>Emil Nolde (1867-1956)</vt:lpstr>
      <vt:lpstr>Prezentacja programu PowerPoint</vt:lpstr>
      <vt:lpstr>Prezentacja programu PowerPoint</vt:lpstr>
      <vt:lpstr>Prezentacja programu PowerPoint</vt:lpstr>
      <vt:lpstr>Prezentacja programu PowerPoint</vt:lpstr>
      <vt:lpstr>Der Sturm (Burza)</vt:lpstr>
      <vt:lpstr>Oskar Kokoschka (1886-1980)</vt:lpstr>
      <vt:lpstr>Prezentacja programu PowerPoint</vt:lpstr>
      <vt:lpstr>Prezentacja programu PowerPoint</vt:lpstr>
      <vt:lpstr>Prezentacja programu PowerPoint</vt:lpstr>
      <vt:lpstr>Prezentacja programu PowerPoint</vt:lpstr>
      <vt:lpstr>Der Blaue Reiter (Błękitny Jeździec)</vt:lpstr>
      <vt:lpstr>Wasyl Kandinsky (tylko na początku swojej twórczości!)</vt:lpstr>
      <vt:lpstr>Franz Marc</vt:lpstr>
      <vt:lpstr>Prezentacja programu PowerPoint</vt:lpstr>
      <vt:lpstr>Prezentacja programu PowerPoint</vt:lpstr>
      <vt:lpstr>August Macke </vt:lpstr>
      <vt:lpstr>Prezentacja programu PowerPoint</vt:lpstr>
      <vt:lpstr>Prezentacja programu PowerPoint</vt:lpstr>
      <vt:lpstr>3 ważnych artystów ekspresjonistów, którzy nie byli w żadnej z omówionych grup</vt:lpstr>
      <vt:lpstr>1. Otto Dix</vt:lpstr>
      <vt:lpstr>Prezentacja programu PowerPoint</vt:lpstr>
      <vt:lpstr>Prezentacja programu PowerPoint</vt:lpstr>
      <vt:lpstr>2. Georg Grosz</vt:lpstr>
      <vt:lpstr>Prezentacja programu PowerPoint</vt:lpstr>
      <vt:lpstr>Prezentacja programu PowerPoint</vt:lpstr>
      <vt:lpstr>3. Max Beckmann</vt:lpstr>
      <vt:lpstr>Prezentacja programu PowerPoint</vt:lpstr>
      <vt:lpstr>Prezentacja programu PowerPoint</vt:lpstr>
      <vt:lpstr>Prezentacja programu PowerPoint</vt:lpstr>
      <vt:lpstr>ARCHITEKTURA</vt:lpstr>
      <vt:lpstr>Peter Behrens</vt:lpstr>
      <vt:lpstr> Max Berg</vt:lpstr>
      <vt:lpstr>Erich Mendelsohn</vt:lpstr>
      <vt:lpstr>Podsumowanie ekspresjonizmu niemieckiego (bo przybierał różne formy):</vt:lpstr>
      <vt:lpstr>Prezentacja programu PowerPoint</vt:lpstr>
      <vt:lpstr>RZEŹBA</vt:lpstr>
      <vt:lpstr>Ekspresjoniści meksykańscy</vt:lpstr>
      <vt:lpstr>Prezentacja programu PowerPoint</vt:lpstr>
      <vt:lpstr>Jose Orozco</vt:lpstr>
      <vt:lpstr>Prezentacja programu PowerPoint</vt:lpstr>
      <vt:lpstr>Ekspresjonizm we Francji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NABIŚCI</dc:title>
  <dc:creator>Ada</dc:creator>
  <cp:lastModifiedBy>PC</cp:lastModifiedBy>
  <cp:revision>12</cp:revision>
  <dcterms:created xsi:type="dcterms:W3CDTF">2019-04-02T21:41:43Z</dcterms:created>
  <dcterms:modified xsi:type="dcterms:W3CDTF">2020-03-28T22:06:26Z</dcterms:modified>
</cp:coreProperties>
</file>