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332" r:id="rId6"/>
    <p:sldId id="333" r:id="rId7"/>
    <p:sldId id="260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349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350" r:id="rId35"/>
    <p:sldId id="273" r:id="rId36"/>
    <p:sldId id="272" r:id="rId37"/>
    <p:sldId id="274" r:id="rId38"/>
    <p:sldId id="275" r:id="rId39"/>
    <p:sldId id="351" r:id="rId40"/>
    <p:sldId id="276" r:id="rId41"/>
    <p:sldId id="277" r:id="rId42"/>
    <p:sldId id="278" r:id="rId43"/>
    <p:sldId id="330" r:id="rId44"/>
    <p:sldId id="352" r:id="rId45"/>
    <p:sldId id="354" r:id="rId46"/>
    <p:sldId id="279" r:id="rId47"/>
    <p:sldId id="280" r:id="rId48"/>
    <p:sldId id="281" r:id="rId49"/>
    <p:sldId id="282" r:id="rId50"/>
    <p:sldId id="283" r:id="rId51"/>
    <p:sldId id="284" r:id="rId52"/>
    <p:sldId id="285" r:id="rId5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2" roundtripDataSignature="AMtx7mj7QL2KUBDSpS0d/MyS4im0y9YL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86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102" Type="http://customschemas.google.com/relationships/presentationmetadata" Target="meta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XV_wiek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l.wikipedia.org/wiki/Leon_Battista_Alberti" TargetMode="External"/><Relationship Id="rId5" Type="http://schemas.openxmlformats.org/officeDocument/2006/relationships/hyperlink" Target="https://pl.wikipedia.org/wiki/Florencja" TargetMode="External"/><Relationship Id="rId4" Type="http://schemas.openxmlformats.org/officeDocument/2006/relationships/hyperlink" Target="https://pl.wikipedia.org/wiki/Architekt" TargetMode="Externa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9b2913b2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9b2913b2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dirty="0"/>
              <a:t>Ćwiczenie – na podanych przykładach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dirty="0"/>
              <a:t>Wytłumaczenie i Ćwiczenie – na podanych przykładach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dirty="0"/>
              <a:t>Wytłumaczenie i Ćwiczenie – na podanych przykładach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5" name="Google Shape;25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WYTŁUMACZENIE</a:t>
            </a:r>
            <a:endParaRPr dirty="0"/>
          </a:p>
        </p:txBody>
      </p:sp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Postacie pogrupowane są w poziome rzędy (pasy), zaś pasy wyższe przedstawiają osoby dalsze.</a:t>
            </a:r>
            <a:endParaRPr dirty="0"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opracował w </a:t>
            </a: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 tooltip="XV wiek"/>
              </a:rPr>
              <a:t>XV wieku</a:t>
            </a: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 tooltip="Architekt"/>
              </a:rPr>
              <a:t>architekt</a:t>
            </a: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 tooltip="Florencja"/>
              </a:rPr>
              <a:t>florencki</a:t>
            </a: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 tooltip="Leon Battista Alberti"/>
              </a:rPr>
              <a:t>Leon Battista Alberti</a:t>
            </a:r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r>
              <a:rPr lang="pl-PL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Podstawową jej zasadą jest pozorne zmniejszanie się wielkości przedmiotu w miarę oddalania od widza oraz pozorna zbieżność ku horyzontowi wszystkich linii biegnących od oka widza do przedmiotu.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WG SCHEMATU PODAJ ZAPIS INFORMACJI PODSTAWOWYCH: Nazwisko, tytuł….</a:t>
            </a:r>
            <a:endParaRPr dirty="0"/>
          </a:p>
        </p:txBody>
      </p:sp>
      <p:sp>
        <p:nvSpPr>
          <p:cNvPr id="169" name="Google Shape;1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Ćwiczenie – na podanych przykładach</a:t>
            </a:r>
            <a:endParaRPr dirty="0"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7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7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8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8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8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9b2913b2cc_0_0"/>
          <p:cNvSpPr txBox="1">
            <a:spLocks noGrp="1"/>
          </p:cNvSpPr>
          <p:nvPr>
            <p:ph type="ctrTitle"/>
          </p:nvPr>
        </p:nvSpPr>
        <p:spPr>
          <a:xfrm>
            <a:off x="685800" y="43718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ANALIZA DZIEŁA SZTUKI</a:t>
            </a:r>
            <a:endParaRPr/>
          </a:p>
        </p:txBody>
      </p:sp>
      <p:sp>
        <p:nvSpPr>
          <p:cNvPr id="85" name="Google Shape;85;g9b2913b2cc_0_0"/>
          <p:cNvSpPr txBox="1">
            <a:spLocks noGrp="1"/>
          </p:cNvSpPr>
          <p:nvPr>
            <p:ph type="subTitle" idx="1"/>
          </p:nvPr>
        </p:nvSpPr>
        <p:spPr>
          <a:xfrm>
            <a:off x="1287975" y="560907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pl-PL"/>
              <a:t>Malarstwo</a:t>
            </a:r>
            <a:endParaRPr/>
          </a:p>
        </p:txBody>
      </p:sp>
      <p:pic>
        <p:nvPicPr>
          <p:cNvPr id="86" name="Google Shape;86;g9b2913b2c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228600"/>
            <a:ext cx="9347825" cy="35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2251ACF-6DDC-48F2-B0EA-82059601E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834" y="5159400"/>
            <a:ext cx="1470000" cy="147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 Symetryczna / asymetryczna</a:t>
            </a:r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03" name="Google Shape;203;p7" descr="Znalezione obrazy dla zapytania kompozycja symetryczn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648" y="2708920"/>
            <a:ext cx="6477000" cy="26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09" name="Google Shape;209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10" name="Google Shape;210;p8" descr="Podobny obra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500" y="731837"/>
            <a:ext cx="5715000" cy="47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16" name="Google Shape;216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17" name="Google Shape;217;p9" descr="Znalezione obrazy dla zapytania kompozycja asymetryczn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pl-PL" sz="3959"/>
              <a:t>Statyczna/dynamiczna</a:t>
            </a:r>
            <a:br>
              <a:rPr lang="pl-PL" sz="3959"/>
            </a:br>
            <a:endParaRPr sz="3959"/>
          </a:p>
        </p:txBody>
      </p:sp>
      <p:sp>
        <p:nvSpPr>
          <p:cNvPr id="223" name="Google Shape;223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24" name="Google Shape;224;p10" descr="Znalezione obrazy dla zapytania kompozycja statyczn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96963"/>
            <a:ext cx="9144000" cy="466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30" name="Google Shape;230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31" name="Google Shape;231;p11" descr="Podobny obra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4513" y="95250"/>
            <a:ext cx="5514975" cy="66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37" name="Google Shape;237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38" name="Google Shape;238;p12" descr="Znalezione obrazy dla zapytania dynamiczna kompozyc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731837"/>
            <a:ext cx="7278555" cy="5458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45" name="Google Shape;245;p13" descr="Podobny obra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672" y="376045"/>
            <a:ext cx="5744865" cy="6105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52" name="Google Shape;252;p14" descr="Znalezione obrazy dla zapytania kompozycja statyczn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6225"/>
            <a:ext cx="9144000" cy="6303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Zamknięta / otwarta</a:t>
            </a:r>
            <a:endParaRPr/>
          </a:p>
        </p:txBody>
      </p:sp>
      <p:sp>
        <p:nvSpPr>
          <p:cNvPr id="258" name="Google Shape;258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59" name="Google Shape;259;p15" descr="Znalezione obrazy dla zapytania kompozycja zamknie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1700808"/>
            <a:ext cx="3185886" cy="4797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5" descr="Znalezione obrazy dla zapytania kompozycja otwar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0804" y="2564904"/>
            <a:ext cx="4571999" cy="2862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67" name="Google Shape;267;p16" descr="Znalezione obrazy dla zapytania kompozycja zamknie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170" y="70658"/>
            <a:ext cx="6841659" cy="6751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pl-PL" sz="3959" dirty="0"/>
              <a:t>Imię i nazwisko autora, </a:t>
            </a:r>
            <a:r>
              <a:rPr lang="pl-PL" sz="3959" i="1" dirty="0"/>
              <a:t>tytuł</a:t>
            </a:r>
            <a:r>
              <a:rPr lang="pl-PL" sz="3959" dirty="0"/>
              <a:t>, technika, czas powstania, miejsce w którym się znajduje. </a:t>
            </a:r>
            <a:br>
              <a:rPr lang="pl-PL" sz="3959" dirty="0"/>
            </a:br>
            <a:endParaRPr sz="3959" dirty="0"/>
          </a:p>
        </p:txBody>
      </p:sp>
      <p:sp>
        <p:nvSpPr>
          <p:cNvPr id="92" name="Google Shape;92;p2"/>
          <p:cNvSpPr txBox="1">
            <a:spLocks noGrp="1"/>
          </p:cNvSpPr>
          <p:nvPr>
            <p:ph type="body" idx="1"/>
          </p:nvPr>
        </p:nvSpPr>
        <p:spPr>
          <a:xfrm>
            <a:off x="1147665" y="474461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73" name="Google Shape;273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74" name="Google Shape;274;p17" descr="Znalezione obrazy dla zapytania kompozycja zamknie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2638" y="0"/>
            <a:ext cx="5038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80" name="Google Shape;280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81" name="Google Shape;281;p18" descr="Znalezione obrazy dla zapytania kompozycja otwar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40060"/>
            <a:ext cx="6829303" cy="6817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87" name="Google Shape;287;p19"/>
          <p:cNvSpPr txBox="1">
            <a:spLocks noGrp="1"/>
          </p:cNvSpPr>
          <p:nvPr>
            <p:ph type="body" idx="1"/>
          </p:nvPr>
        </p:nvSpPr>
        <p:spPr>
          <a:xfrm>
            <a:off x="2006081" y="2714599"/>
            <a:ext cx="8229600" cy="586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 dirty="0"/>
              <a:t>PERSPEKTYWA</a:t>
            </a: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sp>
        <p:nvSpPr>
          <p:cNvPr id="288" name="Google Shape;288;p19" descr="Znalezione obrazy dla zapytania perspektywa żabi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9" descr="Znalezione obrazy dla zapytania perspektywa żabi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16" name="Google Shape;116;p6"/>
          <p:cNvSpPr txBox="1">
            <a:spLocks noGrp="1"/>
          </p:cNvSpPr>
          <p:nvPr>
            <p:ph type="body" idx="1"/>
          </p:nvPr>
        </p:nvSpPr>
        <p:spPr>
          <a:xfrm>
            <a:off x="457200" y="260648"/>
            <a:ext cx="8229600" cy="586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IV. PERSPEKTYWA (sposób przedstawienia trójwymiarowości przestrzeni na płaszczyźnie obrazu):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     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117" name="Google Shape;117;p6" descr="Znalezione obrazy dla zapytania perspektywa żabi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6" descr="Znalezione obrazy dla zapytania perspektywa żabi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Kulisowa</a:t>
            </a:r>
            <a:endParaRPr/>
          </a:p>
        </p:txBody>
      </p:sp>
      <p:sp>
        <p:nvSpPr>
          <p:cNvPr id="124" name="Google Shape;124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25" name="Google Shape;125;p7" descr="Podobny obra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1533525"/>
            <a:ext cx="7124700" cy="532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Pasowa</a:t>
            </a:r>
            <a:endParaRPr/>
          </a:p>
        </p:txBody>
      </p:sp>
      <p:sp>
        <p:nvSpPr>
          <p:cNvPr id="131" name="Google Shape;131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32" name="Google Shape;132;p8" descr="Znalezione obrazy dla zapytania perspektywa pasow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1412776"/>
            <a:ext cx="7286947" cy="495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39" name="Google Shape;139;p9" descr="Znalezione obrazy dla zapytania perspektywa pasow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620688"/>
            <a:ext cx="7920880" cy="5230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dirty="0"/>
              <a:t>Linearna (zbieżna, centralna)</a:t>
            </a:r>
            <a:endParaRPr dirty="0"/>
          </a:p>
        </p:txBody>
      </p:sp>
      <p:sp>
        <p:nvSpPr>
          <p:cNvPr id="145" name="Google Shape;145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46" name="Google Shape;146;p10" descr="Podobny obra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44824"/>
            <a:ext cx="3240360" cy="3736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0" descr="Znalezione obrazy dla zapytania perspektywa linearn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5856" y="141277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53" name="Google Shape;153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54" name="Google Shape;154;p11" descr="Znalezione obrazy dla zapytania perspektywa linearna malarstw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2536" y="-1611560"/>
            <a:ext cx="9753600" cy="52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 descr="Znalezione obrazy dla zapytania perspektywa linearna malarstw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552" y="3356992"/>
            <a:ext cx="7733853" cy="3681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 txBox="1">
            <a:spLocks noGrp="1"/>
          </p:cNvSpPr>
          <p:nvPr>
            <p:ph type="title"/>
          </p:nvPr>
        </p:nvSpPr>
        <p:spPr>
          <a:xfrm>
            <a:off x="-2556792" y="2606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żabia</a:t>
            </a:r>
            <a:endParaRPr/>
          </a:p>
        </p:txBody>
      </p:sp>
      <p:sp>
        <p:nvSpPr>
          <p:cNvPr id="161" name="Google Shape;161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62" name="Google Shape;162;p12" descr="Znalezione obrazy dla zapytania perspektywa żab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752" y="-380952"/>
            <a:ext cx="4824396" cy="7238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Technika:</a:t>
            </a:r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Farba olejna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Farba akrylowa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Gwasz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Tempera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akwarela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Pastel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Fresk etc.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755576" y="40466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Z lotu ptaka</a:t>
            </a:r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69" name="Google Shape;169;p13" descr="Znalezione obrazy dla zapytania perspektywa z lotu ptak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632" y="1379760"/>
            <a:ext cx="7460228" cy="547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pl-PL" sz="3959"/>
              <a:t>Malarska (barwna</a:t>
            </a:r>
            <a:r>
              <a:rPr lang="pl-PL" sz="2790"/>
              <a:t>) – wykorzystanie kolorów do osiągnięcia efektu głębi.  Barwy stonowane – oddalają, jaskrawe przybliżają. </a:t>
            </a:r>
            <a:endParaRPr sz="3959"/>
          </a:p>
        </p:txBody>
      </p:sp>
      <p:sp>
        <p:nvSpPr>
          <p:cNvPr id="175" name="Google Shape;175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76" name="Google Shape;176;p14" descr="https://upload.wikimedia.org/wikipedia/commons/thumb/c/c2/Paul_C%C3%A9zanne_114.jpg/800px-Paul_C%C3%A9zanne_11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672" y="1628800"/>
            <a:ext cx="6120680" cy="4919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pl-PL" sz="3959"/>
              <a:t>Powietrzna </a:t>
            </a:r>
            <a:r>
              <a:rPr lang="pl-PL" sz="2430"/>
              <a:t>– przedmioty położone najdalej są coraz jaśniejsze, poszarzałe, mają nieostre kontury; przedmioty położone blisko są ostre, mają wyraźny kontur, mocny kolor</a:t>
            </a:r>
            <a:endParaRPr sz="3959"/>
          </a:p>
        </p:txBody>
      </p:sp>
      <p:sp>
        <p:nvSpPr>
          <p:cNvPr id="182" name="Google Shape;182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83" name="Google Shape;183;p15" descr="Znalezione obrazy dla zapytania perspektywa powietrzn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00808"/>
            <a:ext cx="9144000" cy="4514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Cd. o kompozycji:</a:t>
            </a:r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0066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endParaRPr sz="2240" dirty="0"/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pl-PL" sz="2240" dirty="0"/>
              <a:t>PRZYKŁADY: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pl-PL" sz="2240" dirty="0"/>
              <a:t> scena figuralna / wieloosobowa we wnętrzu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pl-PL" sz="2240" dirty="0"/>
              <a:t>grupa postaci w centrum kompozycji przedstawiona w sposób zwarty; pozostałe elementy wyposażenia rozrzucone luźno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pl-PL" sz="2240" dirty="0"/>
              <a:t> kompozycja ograniczona / zamknięta z trzech stron ścianami pomieszczenia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pl-PL" sz="2240" dirty="0"/>
              <a:t>scentralizowana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pl-PL" sz="2240" dirty="0"/>
              <a:t>dynamika w ujęciu postaci i przedmiotów / liczne linie diagonalne, występują też kierunki pionowe / kompozycja dynamiczna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pl-PL" sz="2240" dirty="0"/>
              <a:t> wieloplanowość</a:t>
            </a:r>
            <a:endParaRPr dirty="0"/>
          </a:p>
          <a:p>
            <a:pPr marL="342900" lvl="0" indent="-20066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endParaRPr sz="224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129251-0969-493A-9DE7-0233D6218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D156ED7-814C-4727-B509-DE23E1EB18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AutoShape 2" descr="Legenda o miłości rodzeństwa Oświęcimów - Wielka Sztuka Małopolski  (archiwalna) - Audycje - Radio Kraków">
            <a:extLst>
              <a:ext uri="{FF2B5EF4-FFF2-40B4-BE49-F238E27FC236}">
                <a16:creationId xmlns:a16="http://schemas.microsoft.com/office/drawing/2014/main" id="{508B7AF4-C12A-4B2C-B57B-334B4CB90D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C4EFDC7-A581-4EA5-BAFC-86F0864274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E859183-CEA2-43C6-A6C5-ADFDAE94D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27415" r="41122" b="34308"/>
          <a:stretch/>
        </p:blipFill>
        <p:spPr>
          <a:xfrm>
            <a:off x="662473" y="846138"/>
            <a:ext cx="7819053" cy="49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36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 txBox="1">
            <a:spLocks noGrp="1"/>
          </p:cNvSpPr>
          <p:nvPr>
            <p:ph type="title"/>
          </p:nvPr>
        </p:nvSpPr>
        <p:spPr>
          <a:xfrm>
            <a:off x="0" y="260648"/>
            <a:ext cx="901134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pl-PL" sz="3959"/>
              <a:t>Andrea Mantegna, </a:t>
            </a:r>
            <a:r>
              <a:rPr lang="pl-PL" sz="3959" i="1"/>
              <a:t>Martwy Chrystus</a:t>
            </a:r>
            <a:r>
              <a:rPr lang="pl-PL" sz="3959"/>
              <a:t>, 1480</a:t>
            </a:r>
            <a:endParaRPr sz="3959"/>
          </a:p>
        </p:txBody>
      </p:sp>
      <p:sp>
        <p:nvSpPr>
          <p:cNvPr id="202" name="Google Shape;202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03" name="Google Shape;203;p18" descr="Podobny obra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3625" y="1143000"/>
            <a:ext cx="6810375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Ćwiczenie:</a:t>
            </a:r>
            <a:endParaRPr/>
          </a:p>
        </p:txBody>
      </p:sp>
      <p:sp>
        <p:nvSpPr>
          <p:cNvPr id="195" name="Google Shape;195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Mark Rothko,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 i="1"/>
              <a:t>Biały i czarny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 i="1"/>
              <a:t>na żółtym</a:t>
            </a:r>
            <a:r>
              <a:rPr lang="pl-PL"/>
              <a:t>,  1955</a:t>
            </a:r>
            <a:endParaRPr/>
          </a:p>
        </p:txBody>
      </p:sp>
      <p:pic>
        <p:nvPicPr>
          <p:cNvPr id="196" name="Google Shape;196;p17" descr="Znalezione obrazy dla zapytania mark rothko bez tytułu biały i czarn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9912" y="1196752"/>
            <a:ext cx="5364088" cy="6506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BARWY</a:t>
            </a:r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w obrazie zastosowano szeroką / pełną gamę barwną    lub wąską gamę barwną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Plamy barwne są płaskie/dają złudzenie trójwymiarowości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Plamy barwne obwiedzione są linią / pozbawione konturu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0" descr="Znalezione obrazy dla zapytania koło bar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6277" y="2751019"/>
            <a:ext cx="4127723" cy="410698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body" idx="1"/>
          </p:nvPr>
        </p:nvSpPr>
        <p:spPr>
          <a:xfrm>
            <a:off x="323528" y="332656"/>
            <a:ext cx="8229600" cy="5112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pl-PL" sz="2720" dirty="0"/>
              <a:t>Gama barwna: zimna, ciepła, neutralna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pl-PL" sz="2720" dirty="0"/>
              <a:t>Występują barwy: podstawowe, pochodne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pl-PL" sz="2720" dirty="0"/>
              <a:t>Kontrasty barwne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pl-PL" sz="2720" dirty="0"/>
              <a:t>Stopień nasycenia barw: stonowane, jaskrawe, pastelowe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61"/>
              </a:spcBef>
              <a:spcAft>
                <a:spcPts val="0"/>
              </a:spcAft>
              <a:buClr>
                <a:schemeClr val="dk1"/>
              </a:buClr>
              <a:buSzPts val="2805"/>
              <a:buChar char="•"/>
            </a:pPr>
            <a:r>
              <a:rPr lang="pl-PL" sz="2805" dirty="0"/>
              <a:t>Dominanta kolorystyczna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70"/>
              <a:buNone/>
            </a:pPr>
            <a:r>
              <a:rPr lang="pl-PL" sz="1870" dirty="0"/>
              <a:t>(wyróżniający się element, któremu podporządkowana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Clr>
                <a:schemeClr val="dk1"/>
              </a:buClr>
              <a:buSzPts val="1870"/>
              <a:buNone/>
            </a:pPr>
            <a:r>
              <a:rPr lang="pl-PL" sz="1870" dirty="0"/>
              <a:t>jest gama barwna obrazu)</a:t>
            </a:r>
            <a:endParaRPr sz="2720"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pl-PL" sz="2720" dirty="0"/>
              <a:t>Barwy są abstrakcyjne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r>
              <a:rPr lang="pl-PL" sz="2720" dirty="0"/>
              <a:t>(niezależne od rzeczywistych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r>
              <a:rPr lang="pl-PL" sz="2720" dirty="0"/>
              <a:t>kolorów przedmiotów)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r>
              <a:rPr lang="pl-PL" sz="2720" dirty="0"/>
              <a:t>/koloryt lokalny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endParaRPr sz="2720"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endParaRPr sz="272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DF919A-A1D7-4914-AF66-3D224DCC8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5400" dirty="0"/>
              <a:t>Akcent kolorystyczny </a:t>
            </a:r>
            <a:r>
              <a:rPr lang="pl-PL" dirty="0"/>
              <a:t>(element w kolorze kontrastowym wobec tła)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9F7230B-354E-4819-988B-CC4A041FE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Marta WOJNICKA - Czerwony akcent, | Artinfo.pl - portal rynku sztuki">
            <a:extLst>
              <a:ext uri="{FF2B5EF4-FFF2-40B4-BE49-F238E27FC236}">
                <a16:creationId xmlns:a16="http://schemas.microsoft.com/office/drawing/2014/main" id="{27072122-AF70-43A5-ACC9-427E27E27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30" y="1802523"/>
            <a:ext cx="6848669" cy="489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58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Podłoże:</a:t>
            </a:r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papier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Płótno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Drewno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Tkanina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Ćwiczenie:</a:t>
            </a:r>
            <a:endParaRPr/>
          </a:p>
        </p:txBody>
      </p:sp>
      <p:sp>
        <p:nvSpPr>
          <p:cNvPr id="222" name="Google Shape;222;p21"/>
          <p:cNvSpPr txBox="1">
            <a:spLocks noGrp="1"/>
          </p:cNvSpPr>
          <p:nvPr>
            <p:ph type="body" idx="1"/>
          </p:nvPr>
        </p:nvSpPr>
        <p:spPr>
          <a:xfrm>
            <a:off x="251520" y="112474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Paul Gauguin</a:t>
            </a:r>
            <a:r>
              <a:rPr lang="pl-PL" i="1"/>
              <a:t>, The Day od God</a:t>
            </a:r>
            <a:r>
              <a:rPr lang="pl-PL"/>
              <a:t>, 1894</a:t>
            </a:r>
            <a:endParaRPr/>
          </a:p>
        </p:txBody>
      </p:sp>
      <p:pic>
        <p:nvPicPr>
          <p:cNvPr id="223" name="Google Shape;223;p21" descr="Podobny obra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9062" y="1613236"/>
            <a:ext cx="7199362" cy="5272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"/>
          <p:cNvSpPr txBox="1">
            <a:spLocks noGrp="1"/>
          </p:cNvSpPr>
          <p:nvPr>
            <p:ph type="title"/>
          </p:nvPr>
        </p:nvSpPr>
        <p:spPr>
          <a:xfrm>
            <a:off x="-2412776" y="33265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pl-PL" sz="2400"/>
              <a:t>Leonardo da Vinci,</a:t>
            </a:r>
            <a:br>
              <a:rPr lang="pl-PL" sz="2400"/>
            </a:br>
            <a:r>
              <a:rPr lang="pl-PL" sz="2400" i="1"/>
              <a:t> Św. Anna Samotrzeć,  </a:t>
            </a:r>
            <a:r>
              <a:rPr lang="pl-PL" sz="2400"/>
              <a:t>1501</a:t>
            </a:r>
            <a:endParaRPr sz="2400"/>
          </a:p>
        </p:txBody>
      </p:sp>
      <p:sp>
        <p:nvSpPr>
          <p:cNvPr id="229" name="Google Shape;229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30" name="Google Shape;230;p22" descr="Znalezione obrazy dla zapytania leonardo da vinci sw anna samotrzec perspektyw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0" y="-603448"/>
            <a:ext cx="5715000" cy="862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/>
              <a:t>ŚWIATŁOCIEŃ</a:t>
            </a:r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pl-PL" sz="2720" dirty="0"/>
              <a:t>źródło światła poza obrazem / widoczne na obrazie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pl-PL" sz="2720" dirty="0"/>
              <a:t> światło punktowe, rozproszone, </a:t>
            </a:r>
            <a:br>
              <a:rPr lang="pl-PL" sz="2720" dirty="0"/>
            </a:br>
            <a:r>
              <a:rPr lang="pl-PL" sz="2720" dirty="0"/>
              <a:t>naturalne / sztuczne – jest nim…  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pl-PL" sz="2720" dirty="0"/>
              <a:t>światło pada z …. Np. z lewej strony przez okno, rozświetlając zebranych z lewej strony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pl-PL" sz="2720" dirty="0"/>
              <a:t>konsekwentnie rozmieszczone światła i cienie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pl-PL" sz="2720" dirty="0"/>
              <a:t>Znacząca lub nieznacząca rola światłocienia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pl-PL" sz="2720" dirty="0"/>
              <a:t>  brak modelunku</a:t>
            </a:r>
            <a:endParaRPr sz="272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CE94E4-2731-4976-BF37-51144F03B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2362CBD-2C66-4776-BBA1-AE3CFC9FC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AutoShape 2" descr="Dziewczyna czytająca list – Wikipedia, wolna encyklopedia">
            <a:extLst>
              <a:ext uri="{FF2B5EF4-FFF2-40B4-BE49-F238E27FC236}">
                <a16:creationId xmlns:a16="http://schemas.microsoft.com/office/drawing/2014/main" id="{BFEA3C5D-F791-43BD-998E-883FB2A521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Ilustracja">
            <a:extLst>
              <a:ext uri="{FF2B5EF4-FFF2-40B4-BE49-F238E27FC236}">
                <a16:creationId xmlns:a16="http://schemas.microsoft.com/office/drawing/2014/main" id="{98A2FE7C-870F-47CF-BBE8-CD4086963F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D9FF6D2-5FB9-466E-9978-4D8264063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74" t="10896" r="34490" b="16712"/>
          <a:stretch/>
        </p:blipFill>
        <p:spPr>
          <a:xfrm>
            <a:off x="1483567" y="0"/>
            <a:ext cx="5355771" cy="685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289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3F929-F5CF-4BC6-86CD-DCDFD274F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26C96B2-55EF-45EA-B872-4AC254EBB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629816"/>
            <a:ext cx="8229600" cy="4525963"/>
          </a:xfrm>
        </p:spPr>
        <p:txBody>
          <a:bodyPr/>
          <a:lstStyle/>
          <a:p>
            <a:r>
              <a:rPr lang="pl-PL" dirty="0"/>
              <a:t>Modelunek światłocieniowy miękki (łagodne przejścia od światła do cienia) twardy (ostro zarysowane granice światła i cienia) </a:t>
            </a:r>
          </a:p>
          <a:p>
            <a:endParaRPr lang="pl-PL" dirty="0"/>
          </a:p>
        </p:txBody>
      </p:sp>
      <p:pic>
        <p:nvPicPr>
          <p:cNvPr id="3074" name="Picture 2" descr="modelunek światłocieniowy | Jednym słowem: sztuka">
            <a:extLst>
              <a:ext uri="{FF2B5EF4-FFF2-40B4-BE49-F238E27FC236}">
                <a16:creationId xmlns:a16="http://schemas.microsoft.com/office/drawing/2014/main" id="{359A1835-2214-40EA-89A2-0E127CA72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2" y="2717410"/>
            <a:ext cx="3398287" cy="440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2C823CF-C221-4B0D-86A7-4A5DE646FC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98" t="16428" r="30714" b="29228"/>
          <a:stretch/>
        </p:blipFill>
        <p:spPr>
          <a:xfrm>
            <a:off x="3956178" y="2717410"/>
            <a:ext cx="5187821" cy="40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8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865862-F3C8-4248-9087-EF4E0F32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3EDCD42-56CF-409C-8EDF-8B1504DC0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Znany obraz olejny Jedzący kartofle - Vincent van Gogh Warszawa -  Sprzedajemy.pl">
            <a:extLst>
              <a:ext uri="{FF2B5EF4-FFF2-40B4-BE49-F238E27FC236}">
                <a16:creationId xmlns:a16="http://schemas.microsoft.com/office/drawing/2014/main" id="{1E7F8525-93C8-4230-98C4-933950665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3863"/>
            <a:ext cx="84963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0097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4"/>
          <p:cNvSpPr txBox="1">
            <a:spLocks noGrp="1"/>
          </p:cNvSpPr>
          <p:nvPr>
            <p:ph type="title"/>
          </p:nvPr>
        </p:nvSpPr>
        <p:spPr>
          <a:xfrm>
            <a:off x="457200" y="1253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dirty="0"/>
              <a:t>EKSPRESJA</a:t>
            </a:r>
            <a:endParaRPr dirty="0"/>
          </a:p>
        </p:txBody>
      </p:sp>
      <p:sp>
        <p:nvSpPr>
          <p:cNvPr id="242" name="Google Shape;242;p24"/>
          <p:cNvSpPr txBox="1">
            <a:spLocks noGrp="1"/>
          </p:cNvSpPr>
          <p:nvPr>
            <p:ph type="body" idx="1"/>
          </p:nvPr>
        </p:nvSpPr>
        <p:spPr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 dirty="0"/>
              <a:t>Deformacja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 dirty="0"/>
              <a:t>Dekoracyjność   | ornamentalność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 dirty="0"/>
              <a:t>Idealizacja ciał postaci | Poprawność anatomiczna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 dirty="0" err="1"/>
              <a:t>Antykizacja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 dirty="0"/>
              <a:t>Gładka faktura | zróżnicowanie techniki wpływa na różnorodność faktury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 dirty="0"/>
              <a:t>Symboliczne znaczenie ….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 dirty="0"/>
              <a:t>Postaci okazują sobie uczucia… , wyczuwalna zmysłowość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 dirty="0"/>
              <a:t>Nastrój…</a:t>
            </a: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48" name="Google Shape;248;p25"/>
          <p:cNvSpPr txBox="1">
            <a:spLocks noGrp="1"/>
          </p:cNvSpPr>
          <p:nvPr>
            <p:ph type="body" idx="1"/>
          </p:nvPr>
        </p:nvSpPr>
        <p:spPr>
          <a:xfrm>
            <a:off x="539552" y="404664"/>
            <a:ext cx="8229600" cy="612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 dirty="0"/>
              <a:t>- Najważniejszym czynnikiem budowy obrazu jest: światło/plama barwna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 dirty="0"/>
              <a:t>-Faktura: szorstka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 dirty="0"/>
              <a:t>Wypukła uzyskana dzięki nakładaniu grubych warstw farby  lub faktura gładka, płaska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 dirty="0"/>
              <a:t>. 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Gustav Klimt,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 i="1"/>
              <a:t>Spełnienie, </a:t>
            </a:r>
            <a:r>
              <a:rPr lang="pl-PL"/>
              <a:t>1905-1909,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Technika mieszana</a:t>
            </a:r>
            <a:endParaRPr/>
          </a:p>
        </p:txBody>
      </p:sp>
      <p:pic>
        <p:nvPicPr>
          <p:cNvPr id="255" name="Google Shape;255;p26" descr="Znalezione obrazy dla zapytania gustav klimt spełnieni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9992" y="116632"/>
            <a:ext cx="4152602" cy="6840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61" name="Google Shape;261;p27"/>
          <p:cNvSpPr txBox="1">
            <a:spLocks noGrp="1"/>
          </p:cNvSpPr>
          <p:nvPr>
            <p:ph type="body" idx="1"/>
          </p:nvPr>
        </p:nvSpPr>
        <p:spPr>
          <a:xfrm>
            <a:off x="251520" y="155679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800"/>
              <a:t>Francois Gerard,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800"/>
              <a:t>Amor i </a:t>
            </a:r>
            <a:r>
              <a:rPr lang="pl-PL" sz="2400"/>
              <a:t>Psyche</a:t>
            </a:r>
            <a:r>
              <a:rPr lang="pl-PL" sz="2800"/>
              <a:t>, 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800"/>
              <a:t>Olej na płótnie,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800"/>
              <a:t>1789</a:t>
            </a:r>
            <a:endParaRPr sz="2800"/>
          </a:p>
        </p:txBody>
      </p:sp>
      <p:pic>
        <p:nvPicPr>
          <p:cNvPr id="262" name="Google Shape;262;p27" descr="Znalezione obrazy dla zapytania amor i psyche gerar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5856" y="23664"/>
            <a:ext cx="6834336" cy="683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>
            <a:spLocks noGrp="1"/>
          </p:cNvSpPr>
          <p:nvPr>
            <p:ph type="title"/>
          </p:nvPr>
        </p:nvSpPr>
        <p:spPr>
          <a:xfrm>
            <a:off x="-1959428" y="34289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dirty="0"/>
              <a:t>Ćwiczenie:</a:t>
            </a:r>
            <a:endParaRPr dirty="0"/>
          </a:p>
        </p:txBody>
      </p:sp>
      <p:sp>
        <p:nvSpPr>
          <p:cNvPr id="172" name="Google Shape;172;p3"/>
          <p:cNvSpPr txBox="1">
            <a:spLocks noGrp="1"/>
          </p:cNvSpPr>
          <p:nvPr>
            <p:ph type="body" idx="1"/>
          </p:nvPr>
        </p:nvSpPr>
        <p:spPr>
          <a:xfrm>
            <a:off x="-396552" y="141763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/>
              <a:t>Muzeum Narodowe w Krakowie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73" name="Google Shape;173;p3" descr="Grafika bez ustawionego tekstu alternatywnego: Portret damy z gronostaj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4922" y="6609"/>
            <a:ext cx="3779078" cy="49411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4" name="Google Shape;174;p3"/>
          <p:cNvGraphicFramePr/>
          <p:nvPr/>
        </p:nvGraphicFramePr>
        <p:xfrm>
          <a:off x="971600" y="3861048"/>
          <a:ext cx="3888450" cy="2808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4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/>
                        <a:t>1488-1490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Technika wykonania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olej+tempera na desce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Rozmiar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54,7 cm × 40,3 cm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>
            <a:spLocks noGrp="1"/>
          </p:cNvSpPr>
          <p:nvPr>
            <p:ph type="title"/>
          </p:nvPr>
        </p:nvSpPr>
        <p:spPr>
          <a:xfrm>
            <a:off x="5292080" y="-89148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68" name="Google Shape;268;p28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800"/>
              <a:t>Gerard von Honthorst, </a:t>
            </a:r>
            <a:r>
              <a:rPr lang="pl-PL" sz="2800" i="1"/>
              <a:t>Koncert</a:t>
            </a:r>
            <a:r>
              <a:rPr lang="pl-PL" sz="2800"/>
              <a:t>, 1620-30, Olej na płótnie</a:t>
            </a:r>
            <a:endParaRPr sz="2800"/>
          </a:p>
        </p:txBody>
      </p:sp>
      <p:pic>
        <p:nvPicPr>
          <p:cNvPr id="269" name="Google Shape;269;p28" descr="Znalezione obrazy dla zapytania honthorst konce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5" y="571499"/>
            <a:ext cx="8886825" cy="628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75" name="Google Shape;275;p29"/>
          <p:cNvSpPr txBox="1">
            <a:spLocks noGrp="1"/>
          </p:cNvSpPr>
          <p:nvPr>
            <p:ph type="body" idx="1"/>
          </p:nvPr>
        </p:nvSpPr>
        <p:spPr>
          <a:xfrm>
            <a:off x="0" y="155679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800"/>
              <a:t>Henri Matisse,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800"/>
              <a:t>Muzyka,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800"/>
              <a:t>1839,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 sz="2800"/>
              <a:t>Olej na płótnie</a:t>
            </a:r>
            <a:endParaRPr sz="2800"/>
          </a:p>
        </p:txBody>
      </p:sp>
      <p:pic>
        <p:nvPicPr>
          <p:cNvPr id="276" name="Google Shape;276;p29" descr="Znalezione obrazy dla zapytania matisse muzyk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8272" y="-74924"/>
            <a:ext cx="6660232" cy="6960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"/>
          <p:cNvSpPr txBox="1">
            <a:spLocks noGrp="1"/>
          </p:cNvSpPr>
          <p:nvPr>
            <p:ph type="title"/>
          </p:nvPr>
        </p:nvSpPr>
        <p:spPr>
          <a:xfrm>
            <a:off x="-2700808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82" name="Google Shape;282;p30"/>
          <p:cNvSpPr txBox="1">
            <a:spLocks noGrp="1"/>
          </p:cNvSpPr>
          <p:nvPr>
            <p:ph type="body" idx="1"/>
          </p:nvPr>
        </p:nvSpPr>
        <p:spPr>
          <a:xfrm>
            <a:off x="251520" y="148478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l-PL" sz="2400"/>
              <a:t>Jan Vermeer,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l-PL" sz="2400" i="1"/>
              <a:t>Dziewczyna czytająca list,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l-PL" sz="2400"/>
              <a:t>1657-59.</a:t>
            </a:r>
            <a:endParaRPr sz="2400"/>
          </a:p>
        </p:txBody>
      </p:sp>
      <p:pic>
        <p:nvPicPr>
          <p:cNvPr id="283" name="Google Shape;283;p30" descr="Podobny obra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9904" y="-61091"/>
            <a:ext cx="5366592" cy="7018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pl-PL" sz="3959"/>
              <a:t>1888</a:t>
            </a:r>
            <a:br>
              <a:rPr lang="pl-PL" sz="3959"/>
            </a:br>
            <a:endParaRPr sz="3959"/>
          </a:p>
        </p:txBody>
      </p:sp>
      <p:graphicFrame>
        <p:nvGraphicFramePr>
          <p:cNvPr id="180" name="Google Shape;180;p4"/>
          <p:cNvGraphicFramePr/>
          <p:nvPr/>
        </p:nvGraphicFramePr>
        <p:xfrm>
          <a:off x="457200" y="2276872"/>
          <a:ext cx="3466750" cy="24738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3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Autor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Vincent van Gogh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38100" marB="38100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38100" marB="38100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38100" marB="38100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olej na płótnie</a:t>
                      </a:r>
                      <a:endParaRPr/>
                    </a:p>
                  </a:txBody>
                  <a:tcPr marL="38100" marR="38100" marT="38100" marB="38100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38100" marR="38100" marT="38100" marB="38100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>
                          <a:solidFill>
                            <a:srgbClr val="0B0080"/>
                          </a:solidFill>
                        </a:rPr>
                        <a:t>Nowa Pinakoteka</a:t>
                      </a:r>
                      <a:endParaRPr sz="1800"/>
                    </a:p>
                  </a:txBody>
                  <a:tcPr marL="38100" marR="38100" marT="38100" marB="38100">
                    <a:lnL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2A9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1" name="Google Shape;181;p4" descr="Grafika bez ustawionego tekstu alternatywnego: DwanaÅcie sÅonecznikÃ³w w wazie (F.456) â trzecia wers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3054" y="-3874"/>
            <a:ext cx="3218656" cy="4023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title"/>
          </p:nvPr>
        </p:nvSpPr>
        <p:spPr>
          <a:xfrm>
            <a:off x="457200" y="250465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pl-PL" sz="3959" b="1" dirty="0"/>
              <a:t>Kompozycja</a:t>
            </a:r>
            <a:endParaRPr sz="3959" dirty="0"/>
          </a:p>
        </p:txBody>
      </p:sp>
      <p:sp>
        <p:nvSpPr>
          <p:cNvPr id="110" name="Google Shape;110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2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5494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lang="pl-PL" sz="2960" dirty="0"/>
          </a:p>
          <a:p>
            <a:pPr marL="342900" lvl="0" indent="-15494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"/>
          <p:cNvSpPr txBox="1">
            <a:spLocks noGrp="1"/>
          </p:cNvSpPr>
          <p:nvPr>
            <p:ph type="title"/>
          </p:nvPr>
        </p:nvSpPr>
        <p:spPr>
          <a:xfrm>
            <a:off x="462849" y="2857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pl-PL" sz="3959" b="1"/>
              <a:t>Kompozycja</a:t>
            </a:r>
            <a:r>
              <a:rPr lang="pl-PL" sz="3959"/>
              <a:t> = układ kolorów </a:t>
            </a:r>
            <a:br>
              <a:rPr lang="pl-PL" sz="3959"/>
            </a:br>
            <a:r>
              <a:rPr lang="pl-PL" sz="3959"/>
              <a:t>i kształtów</a:t>
            </a:r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2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93" name="Google Shape;193;p6"/>
          <p:cNvSpPr txBox="1">
            <a:spLocks noGrp="1"/>
          </p:cNvSpPr>
          <p:nvPr>
            <p:ph type="body" idx="1"/>
          </p:nvPr>
        </p:nvSpPr>
        <p:spPr>
          <a:xfrm>
            <a:off x="458888" y="104725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pl-PL"/>
              <a:t>I. Forma płaszczyzny obrazu: np. obraz zamknięty w prostokącie poziomym</a:t>
            </a:r>
            <a:endParaRPr/>
          </a:p>
        </p:txBody>
      </p:sp>
      <p:pic>
        <p:nvPicPr>
          <p:cNvPr id="194" name="Google Shape;194;p6" descr="https://upload.wikimedia.org/wikipedia/commons/thumb/7/71/Van_Gogh_-_Zwei_abgeschnittene_Sonnenblumen2.jpeg/1280px-Van_Gogh_-_Zwei_abgeschnittene_Sonnenblumen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871" y="1355629"/>
            <a:ext cx="2350017" cy="1639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 descr="https://upload.wikimedia.org/wikipedia/commons/5/5d/Van_Gogh_Vase_with_Three_Sunflower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4240" y="2933328"/>
            <a:ext cx="3051889" cy="392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" descr="Podobny obra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5736" y="3240261"/>
            <a:ext cx="3003889" cy="299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649</Words>
  <Application>Microsoft Office PowerPoint</Application>
  <PresentationFormat>Pokaz na ekranie (4:3)</PresentationFormat>
  <Paragraphs>125</Paragraphs>
  <Slides>52</Slides>
  <Notes>47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52</vt:i4>
      </vt:variant>
    </vt:vector>
  </HeadingPairs>
  <TitlesOfParts>
    <vt:vector size="55" baseType="lpstr">
      <vt:lpstr>Arial</vt:lpstr>
      <vt:lpstr>Calibri</vt:lpstr>
      <vt:lpstr>Motyw pakietu Office</vt:lpstr>
      <vt:lpstr>ANALIZA DZIEŁA SZTUKI</vt:lpstr>
      <vt:lpstr>Imię i nazwisko autora, tytuł, technika, czas powstania, miejsce w którym się znajduje.  </vt:lpstr>
      <vt:lpstr>Technika:</vt:lpstr>
      <vt:lpstr>Podłoże:</vt:lpstr>
      <vt:lpstr>Ćwiczenie:</vt:lpstr>
      <vt:lpstr>1888 </vt:lpstr>
      <vt:lpstr>Kompozycja</vt:lpstr>
      <vt:lpstr>Kompozycja = układ kolorów  i kształtów</vt:lpstr>
      <vt:lpstr>Prezentacja programu PowerPoint</vt:lpstr>
      <vt:lpstr> Symetryczna / asymetryczna</vt:lpstr>
      <vt:lpstr>Prezentacja programu PowerPoint</vt:lpstr>
      <vt:lpstr>Prezentacja programu PowerPoint</vt:lpstr>
      <vt:lpstr>Statyczna/dynamiczna </vt:lpstr>
      <vt:lpstr>Prezentacja programu PowerPoint</vt:lpstr>
      <vt:lpstr>Prezentacja programu PowerPoint</vt:lpstr>
      <vt:lpstr>Prezentacja programu PowerPoint</vt:lpstr>
      <vt:lpstr>Prezentacja programu PowerPoint</vt:lpstr>
      <vt:lpstr>Zamknięta / otwarta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Kulisowa</vt:lpstr>
      <vt:lpstr>Pasowa</vt:lpstr>
      <vt:lpstr>Prezentacja programu PowerPoint</vt:lpstr>
      <vt:lpstr>Linearna (zbieżna, centralna)</vt:lpstr>
      <vt:lpstr>Prezentacja programu PowerPoint</vt:lpstr>
      <vt:lpstr>żabia</vt:lpstr>
      <vt:lpstr>Z lotu ptaka</vt:lpstr>
      <vt:lpstr>Malarska (barwna) – wykorzystanie kolorów do osiągnięcia efektu głębi.  Barwy stonowane – oddalają, jaskrawe przybliżają. </vt:lpstr>
      <vt:lpstr>Powietrzna – przedmioty położone najdalej są coraz jaśniejsze, poszarzałe, mają nieostre kontury; przedmioty położone blisko są ostre, mają wyraźny kontur, mocny kolor</vt:lpstr>
      <vt:lpstr>Cd. o kompozycji:</vt:lpstr>
      <vt:lpstr>Prezentacja programu PowerPoint</vt:lpstr>
      <vt:lpstr>Andrea Mantegna, Martwy Chrystus, 1480</vt:lpstr>
      <vt:lpstr>Ćwiczenie:</vt:lpstr>
      <vt:lpstr>BARWY</vt:lpstr>
      <vt:lpstr>Prezentacja programu PowerPoint</vt:lpstr>
      <vt:lpstr>Akcent kolorystyczny (element w kolorze kontrastowym wobec tła) </vt:lpstr>
      <vt:lpstr>Ćwiczenie:</vt:lpstr>
      <vt:lpstr>Leonardo da Vinci,  Św. Anna Samotrzeć,  1501</vt:lpstr>
      <vt:lpstr>ŚWIATŁOCIEŃ</vt:lpstr>
      <vt:lpstr>Prezentacja programu PowerPoint</vt:lpstr>
      <vt:lpstr>Prezentacja programu PowerPoint</vt:lpstr>
      <vt:lpstr>Prezentacja programu PowerPoint</vt:lpstr>
      <vt:lpstr>EKSPRESJA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ANALIZA DZIEŁA SZTUKI</dc:title>
  <dc:creator>AG</dc:creator>
  <cp:lastModifiedBy>PC</cp:lastModifiedBy>
  <cp:revision>12</cp:revision>
  <dcterms:created xsi:type="dcterms:W3CDTF">2017-09-21T15:14:06Z</dcterms:created>
  <dcterms:modified xsi:type="dcterms:W3CDTF">2020-10-18T11:50:58Z</dcterms:modified>
</cp:coreProperties>
</file>